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8" r:id="rId2"/>
    <p:sldId id="295" r:id="rId3"/>
    <p:sldId id="294" r:id="rId4"/>
    <p:sldId id="293" r:id="rId5"/>
    <p:sldId id="292" r:id="rId6"/>
    <p:sldId id="290" r:id="rId7"/>
    <p:sldId id="291" r:id="rId8"/>
    <p:sldId id="299" r:id="rId9"/>
    <p:sldId id="302" r:id="rId10"/>
    <p:sldId id="303" r:id="rId11"/>
    <p:sldId id="304" r:id="rId12"/>
    <p:sldId id="306" r:id="rId13"/>
    <p:sldId id="305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9" autoAdjust="0"/>
    <p:restoredTop sz="93238" autoAdjust="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71539-6DDC-4252-8212-4A4BFFACD859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60B09-5AC5-44DD-B8CD-472E665F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0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1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1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4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9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9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9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50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6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7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6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372A-1DC5-46B3-BBE6-F96F94B886C6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4818-C759-4525-860F-D43644E3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4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037885" y="1218194"/>
            <a:ext cx="1229142" cy="4855295"/>
            <a:chOff x="1383847" y="1218192"/>
            <a:chExt cx="1638856" cy="4855295"/>
          </a:xfrm>
        </p:grpSpPr>
        <p:sp>
          <p:nvSpPr>
            <p:cNvPr id="13" name="Freeform 12"/>
            <p:cNvSpPr/>
            <p:nvPr/>
          </p:nvSpPr>
          <p:spPr>
            <a:xfrm>
              <a:off x="1383850" y="2017631"/>
              <a:ext cx="1638852" cy="3147565"/>
            </a:xfrm>
            <a:custGeom>
              <a:avLst/>
              <a:gdLst>
                <a:gd name="connsiteX0" fmla="*/ 0 w 1638852"/>
                <a:gd name="connsiteY0" fmla="*/ 0 h 3147565"/>
                <a:gd name="connsiteX1" fmla="*/ 1638851 w 1638852"/>
                <a:gd name="connsiteY1" fmla="*/ 0 h 3147565"/>
                <a:gd name="connsiteX2" fmla="*/ 1638851 w 1638852"/>
                <a:gd name="connsiteY2" fmla="*/ 2156965 h 3147565"/>
                <a:gd name="connsiteX3" fmla="*/ 1638312 w 1638852"/>
                <a:gd name="connsiteY3" fmla="*/ 2156965 h 3147565"/>
                <a:gd name="connsiteX4" fmla="*/ 1638852 w 1638852"/>
                <a:gd name="connsiteY4" fmla="*/ 2167662 h 3147565"/>
                <a:gd name="connsiteX5" fmla="*/ 984570 w 1638852"/>
                <a:gd name="connsiteY5" fmla="*/ 2970438 h 3147565"/>
                <a:gd name="connsiteX6" fmla="*/ 958497 w 1638852"/>
                <a:gd name="connsiteY6" fmla="*/ 2974417 h 3147565"/>
                <a:gd name="connsiteX7" fmla="*/ 819427 w 1638852"/>
                <a:gd name="connsiteY7" fmla="*/ 3147565 h 3147565"/>
                <a:gd name="connsiteX8" fmla="*/ 680359 w 1638852"/>
                <a:gd name="connsiteY8" fmla="*/ 2974417 h 3147565"/>
                <a:gd name="connsiteX9" fmla="*/ 654284 w 1638852"/>
                <a:gd name="connsiteY9" fmla="*/ 2970438 h 3147565"/>
                <a:gd name="connsiteX10" fmla="*/ 1 w 1638852"/>
                <a:gd name="connsiteY10" fmla="*/ 2167662 h 3147565"/>
                <a:gd name="connsiteX11" fmla="*/ 541 w 1638852"/>
                <a:gd name="connsiteY11" fmla="*/ 2156965 h 3147565"/>
                <a:gd name="connsiteX12" fmla="*/ 0 w 1638852"/>
                <a:gd name="connsiteY12" fmla="*/ 2156965 h 3147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38852" h="3147565">
                  <a:moveTo>
                    <a:pt x="0" y="0"/>
                  </a:moveTo>
                  <a:lnTo>
                    <a:pt x="1638851" y="0"/>
                  </a:lnTo>
                  <a:lnTo>
                    <a:pt x="1638851" y="2156965"/>
                  </a:lnTo>
                  <a:lnTo>
                    <a:pt x="1638312" y="2156965"/>
                  </a:lnTo>
                  <a:lnTo>
                    <a:pt x="1638852" y="2167662"/>
                  </a:lnTo>
                  <a:cubicBezTo>
                    <a:pt x="1638852" y="2563648"/>
                    <a:pt x="1357969" y="2894030"/>
                    <a:pt x="984570" y="2970438"/>
                  </a:cubicBezTo>
                  <a:lnTo>
                    <a:pt x="958497" y="2974417"/>
                  </a:lnTo>
                  <a:lnTo>
                    <a:pt x="819427" y="3147565"/>
                  </a:lnTo>
                  <a:lnTo>
                    <a:pt x="680359" y="2974417"/>
                  </a:lnTo>
                  <a:lnTo>
                    <a:pt x="654284" y="2970438"/>
                  </a:lnTo>
                  <a:cubicBezTo>
                    <a:pt x="280885" y="2894030"/>
                    <a:pt x="1" y="2563648"/>
                    <a:pt x="1" y="2167662"/>
                  </a:cubicBezTo>
                  <a:lnTo>
                    <a:pt x="541" y="2156965"/>
                  </a:lnTo>
                  <a:lnTo>
                    <a:pt x="0" y="215696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 rot="10800000">
              <a:off x="1383852" y="1218192"/>
              <a:ext cx="1638851" cy="1799327"/>
            </a:xfrm>
            <a:custGeom>
              <a:avLst/>
              <a:gdLst>
                <a:gd name="connsiteX0" fmla="*/ 0 w 2193166"/>
                <a:gd name="connsiteY0" fmla="*/ 1311341 h 2407922"/>
                <a:gd name="connsiteX1" fmla="*/ 875583 w 2193166"/>
                <a:gd name="connsiteY1" fmla="*/ 237038 h 2407922"/>
                <a:gd name="connsiteX2" fmla="*/ 910475 w 2193166"/>
                <a:gd name="connsiteY2" fmla="*/ 231713 h 2407922"/>
                <a:gd name="connsiteX3" fmla="*/ 1096582 w 2193166"/>
                <a:gd name="connsiteY3" fmla="*/ 0 h 2407922"/>
                <a:gd name="connsiteX4" fmla="*/ 1282688 w 2193166"/>
                <a:gd name="connsiteY4" fmla="*/ 231713 h 2407922"/>
                <a:gd name="connsiteX5" fmla="*/ 1317582 w 2193166"/>
                <a:gd name="connsiteY5" fmla="*/ 237038 h 2407922"/>
                <a:gd name="connsiteX6" fmla="*/ 2193166 w 2193166"/>
                <a:gd name="connsiteY6" fmla="*/ 1311341 h 2407922"/>
                <a:gd name="connsiteX7" fmla="*/ 1096583 w 2193166"/>
                <a:gd name="connsiteY7" fmla="*/ 2407922 h 2407922"/>
                <a:gd name="connsiteX8" fmla="*/ 0 w 2193166"/>
                <a:gd name="connsiteY8" fmla="*/ 1311341 h 24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3166" h="2407922">
                  <a:moveTo>
                    <a:pt x="0" y="1311341"/>
                  </a:moveTo>
                  <a:cubicBezTo>
                    <a:pt x="0" y="781419"/>
                    <a:pt x="375888" y="339290"/>
                    <a:pt x="875583" y="237038"/>
                  </a:cubicBezTo>
                  <a:lnTo>
                    <a:pt x="910475" y="231713"/>
                  </a:lnTo>
                  <a:lnTo>
                    <a:pt x="1096582" y="0"/>
                  </a:lnTo>
                  <a:lnTo>
                    <a:pt x="1282688" y="231713"/>
                  </a:lnTo>
                  <a:lnTo>
                    <a:pt x="1317582" y="237038"/>
                  </a:lnTo>
                  <a:cubicBezTo>
                    <a:pt x="1817277" y="339290"/>
                    <a:pt x="2193166" y="781419"/>
                    <a:pt x="2193166" y="1311341"/>
                  </a:cubicBezTo>
                  <a:cubicBezTo>
                    <a:pt x="2193166" y="1916966"/>
                    <a:pt x="1702209" y="2407922"/>
                    <a:pt x="1096583" y="2407922"/>
                  </a:cubicBezTo>
                  <a:cubicBezTo>
                    <a:pt x="490957" y="2407922"/>
                    <a:pt x="0" y="1916966"/>
                    <a:pt x="0" y="1311341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83850" y="1521586"/>
              <a:ext cx="1633133" cy="377026"/>
            </a:xfrm>
            <a:prstGeom prst="rect">
              <a:avLst/>
            </a:prstGeom>
            <a:noFill/>
          </p:spPr>
          <p:txBody>
            <a:bodyPr wrap="square" lIns="68580" tIns="34290" rIns="68580" bIns="34290" anchor="ctr">
              <a:spAutoFit/>
            </a:bodyPr>
            <a:lstStyle/>
            <a:p>
              <a:pPr algn="ctr"/>
              <a:r>
                <a:rPr lang="en-US" sz="2000" dirty="0">
                  <a:ln w="0">
                    <a:noFill/>
                  </a:ln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83848" y="2023979"/>
              <a:ext cx="163313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Times New Roman" pitchFamily="18" charset="0"/>
                  <a:ea typeface="方正正粗黑简体" panose="02000000000000000000" pitchFamily="2" charset="-122"/>
                  <a:cs typeface="Times New Roman" pitchFamily="18" charset="0"/>
                </a:rPr>
                <a:t>     </a:t>
              </a:r>
              <a:endParaRPr lang="en-US" altLang="zh-CN" sz="2000" dirty="0">
                <a:latin typeface="Times New Roman" pitchFamily="18" charset="0"/>
                <a:ea typeface="方正正粗黑简体" panose="02000000000000000000" pitchFamily="2" charset="-122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83847" y="3093684"/>
              <a:ext cx="1633133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altLang="zh-CN" sz="2000" dirty="0">
                  <a:latin typeface="Times New Roman" pitchFamily="18" charset="0"/>
                  <a:ea typeface="方正黑体简体" panose="02010601030101010101" pitchFamily="2" charset="-122"/>
                  <a:cs typeface="Times New Roman" pitchFamily="18" charset="0"/>
                </a:rPr>
                <a:t>PHÉP CỘNG, TRỪ SỐ PHỨC</a:t>
              </a:r>
              <a:endParaRPr lang="zh-CN" altLang="en-US" sz="2000" dirty="0">
                <a:latin typeface="Times New Roman" pitchFamily="18" charset="0"/>
                <a:ea typeface="方正黑体简体" panose="02010601030101010101" pitchFamily="2" charset="-122"/>
                <a:cs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743216" y="5159087"/>
              <a:ext cx="914400" cy="914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43216" y="5415329"/>
              <a:ext cx="914400" cy="377026"/>
            </a:xfrm>
            <a:prstGeom prst="rect">
              <a:avLst/>
            </a:prstGeom>
            <a:noFill/>
          </p:spPr>
          <p:txBody>
            <a:bodyPr wrap="square" lIns="68580" tIns="34290" rIns="68580" bIns="34290" anchor="ctr">
              <a:spAutoFit/>
            </a:bodyPr>
            <a:lstStyle/>
            <a:p>
              <a:pPr algn="ctr"/>
              <a:r>
                <a:rPr lang="en-US" sz="2000" dirty="0">
                  <a:ln w="0">
                    <a:noFill/>
                  </a:ln>
                  <a:latin typeface="Times New Roman" pitchFamily="18" charset="0"/>
                  <a:cs typeface="Times New Roman" pitchFamily="18" charset="0"/>
                </a:rPr>
                <a:t>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08068" y="1218194"/>
            <a:ext cx="1233431" cy="4855295"/>
            <a:chOff x="3344088" y="1218192"/>
            <a:chExt cx="1644575" cy="4855295"/>
          </a:xfrm>
        </p:grpSpPr>
        <p:sp>
          <p:nvSpPr>
            <p:cNvPr id="21" name="Freeform 20"/>
            <p:cNvSpPr/>
            <p:nvPr/>
          </p:nvSpPr>
          <p:spPr>
            <a:xfrm>
              <a:off x="3349810" y="2017631"/>
              <a:ext cx="1638852" cy="3147565"/>
            </a:xfrm>
            <a:custGeom>
              <a:avLst/>
              <a:gdLst>
                <a:gd name="connsiteX0" fmla="*/ 0 w 1638852"/>
                <a:gd name="connsiteY0" fmla="*/ 0 h 3147565"/>
                <a:gd name="connsiteX1" fmla="*/ 1638851 w 1638852"/>
                <a:gd name="connsiteY1" fmla="*/ 0 h 3147565"/>
                <a:gd name="connsiteX2" fmla="*/ 1638851 w 1638852"/>
                <a:gd name="connsiteY2" fmla="*/ 2156965 h 3147565"/>
                <a:gd name="connsiteX3" fmla="*/ 1638312 w 1638852"/>
                <a:gd name="connsiteY3" fmla="*/ 2156965 h 3147565"/>
                <a:gd name="connsiteX4" fmla="*/ 1638852 w 1638852"/>
                <a:gd name="connsiteY4" fmla="*/ 2167662 h 3147565"/>
                <a:gd name="connsiteX5" fmla="*/ 984570 w 1638852"/>
                <a:gd name="connsiteY5" fmla="*/ 2970438 h 3147565"/>
                <a:gd name="connsiteX6" fmla="*/ 958497 w 1638852"/>
                <a:gd name="connsiteY6" fmla="*/ 2974417 h 3147565"/>
                <a:gd name="connsiteX7" fmla="*/ 819427 w 1638852"/>
                <a:gd name="connsiteY7" fmla="*/ 3147565 h 3147565"/>
                <a:gd name="connsiteX8" fmla="*/ 680359 w 1638852"/>
                <a:gd name="connsiteY8" fmla="*/ 2974417 h 3147565"/>
                <a:gd name="connsiteX9" fmla="*/ 654284 w 1638852"/>
                <a:gd name="connsiteY9" fmla="*/ 2970438 h 3147565"/>
                <a:gd name="connsiteX10" fmla="*/ 1 w 1638852"/>
                <a:gd name="connsiteY10" fmla="*/ 2167662 h 3147565"/>
                <a:gd name="connsiteX11" fmla="*/ 541 w 1638852"/>
                <a:gd name="connsiteY11" fmla="*/ 2156965 h 3147565"/>
                <a:gd name="connsiteX12" fmla="*/ 0 w 1638852"/>
                <a:gd name="connsiteY12" fmla="*/ 2156965 h 3147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38852" h="3147565">
                  <a:moveTo>
                    <a:pt x="0" y="0"/>
                  </a:moveTo>
                  <a:lnTo>
                    <a:pt x="1638851" y="0"/>
                  </a:lnTo>
                  <a:lnTo>
                    <a:pt x="1638851" y="2156965"/>
                  </a:lnTo>
                  <a:lnTo>
                    <a:pt x="1638312" y="2156965"/>
                  </a:lnTo>
                  <a:lnTo>
                    <a:pt x="1638852" y="2167662"/>
                  </a:lnTo>
                  <a:cubicBezTo>
                    <a:pt x="1638852" y="2563648"/>
                    <a:pt x="1357969" y="2894030"/>
                    <a:pt x="984570" y="2970438"/>
                  </a:cubicBezTo>
                  <a:lnTo>
                    <a:pt x="958497" y="2974417"/>
                  </a:lnTo>
                  <a:lnTo>
                    <a:pt x="819427" y="3147565"/>
                  </a:lnTo>
                  <a:lnTo>
                    <a:pt x="680359" y="2974417"/>
                  </a:lnTo>
                  <a:lnTo>
                    <a:pt x="654284" y="2970438"/>
                  </a:lnTo>
                  <a:cubicBezTo>
                    <a:pt x="280885" y="2894030"/>
                    <a:pt x="1" y="2563648"/>
                    <a:pt x="1" y="2167662"/>
                  </a:cubicBezTo>
                  <a:lnTo>
                    <a:pt x="541" y="2156965"/>
                  </a:lnTo>
                  <a:lnTo>
                    <a:pt x="0" y="215696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PHÉP NHÂN SỐ PHỨC</a:t>
              </a:r>
              <a:endPara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 rot="10800000">
              <a:off x="3349812" y="1218192"/>
              <a:ext cx="1638851" cy="1799327"/>
            </a:xfrm>
            <a:custGeom>
              <a:avLst/>
              <a:gdLst>
                <a:gd name="connsiteX0" fmla="*/ 0 w 2193166"/>
                <a:gd name="connsiteY0" fmla="*/ 1311341 h 2407922"/>
                <a:gd name="connsiteX1" fmla="*/ 875583 w 2193166"/>
                <a:gd name="connsiteY1" fmla="*/ 237038 h 2407922"/>
                <a:gd name="connsiteX2" fmla="*/ 910475 w 2193166"/>
                <a:gd name="connsiteY2" fmla="*/ 231713 h 2407922"/>
                <a:gd name="connsiteX3" fmla="*/ 1096582 w 2193166"/>
                <a:gd name="connsiteY3" fmla="*/ 0 h 2407922"/>
                <a:gd name="connsiteX4" fmla="*/ 1282688 w 2193166"/>
                <a:gd name="connsiteY4" fmla="*/ 231713 h 2407922"/>
                <a:gd name="connsiteX5" fmla="*/ 1317582 w 2193166"/>
                <a:gd name="connsiteY5" fmla="*/ 237038 h 2407922"/>
                <a:gd name="connsiteX6" fmla="*/ 2193166 w 2193166"/>
                <a:gd name="connsiteY6" fmla="*/ 1311341 h 2407922"/>
                <a:gd name="connsiteX7" fmla="*/ 1096583 w 2193166"/>
                <a:gd name="connsiteY7" fmla="*/ 2407922 h 2407922"/>
                <a:gd name="connsiteX8" fmla="*/ 0 w 2193166"/>
                <a:gd name="connsiteY8" fmla="*/ 1311341 h 24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3166" h="2407922">
                  <a:moveTo>
                    <a:pt x="0" y="1311341"/>
                  </a:moveTo>
                  <a:cubicBezTo>
                    <a:pt x="0" y="781419"/>
                    <a:pt x="375888" y="339290"/>
                    <a:pt x="875583" y="237038"/>
                  </a:cubicBezTo>
                  <a:lnTo>
                    <a:pt x="910475" y="231713"/>
                  </a:lnTo>
                  <a:lnTo>
                    <a:pt x="1096582" y="0"/>
                  </a:lnTo>
                  <a:lnTo>
                    <a:pt x="1282688" y="231713"/>
                  </a:lnTo>
                  <a:lnTo>
                    <a:pt x="1317582" y="237038"/>
                  </a:lnTo>
                  <a:cubicBezTo>
                    <a:pt x="1817277" y="339290"/>
                    <a:pt x="2193166" y="781419"/>
                    <a:pt x="2193166" y="1311341"/>
                  </a:cubicBezTo>
                  <a:cubicBezTo>
                    <a:pt x="2193166" y="1916966"/>
                    <a:pt x="1702209" y="2407922"/>
                    <a:pt x="1096583" y="2407922"/>
                  </a:cubicBezTo>
                  <a:cubicBezTo>
                    <a:pt x="490957" y="2407922"/>
                    <a:pt x="0" y="1916966"/>
                    <a:pt x="0" y="131134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44089" y="1521586"/>
              <a:ext cx="1633134" cy="377026"/>
            </a:xfrm>
            <a:prstGeom prst="rect">
              <a:avLst/>
            </a:prstGeom>
            <a:noFill/>
          </p:spPr>
          <p:txBody>
            <a:bodyPr wrap="square" lIns="68580" tIns="34290" rIns="68580" bIns="34290" anchor="ctr">
              <a:spAutoFit/>
            </a:bodyPr>
            <a:lstStyle/>
            <a:p>
              <a:pPr algn="ctr"/>
              <a:r>
                <a:rPr lang="en-US" sz="2000">
                  <a:ln w="0">
                    <a:noFill/>
                  </a:ln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44088" y="2023979"/>
              <a:ext cx="163313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altLang="zh-CN" sz="2000" dirty="0">
                <a:latin typeface="Times New Roman" pitchFamily="18" charset="0"/>
                <a:ea typeface="方正正粗黑简体" panose="02000000000000000000" pitchFamily="2" charset="-122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52669" y="3093684"/>
              <a:ext cx="16331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endParaRPr lang="zh-CN" altLang="en-US" sz="2000" dirty="0">
                <a:latin typeface="Times New Roman" pitchFamily="18" charset="0"/>
                <a:ea typeface="方正黑体简体" panose="02010601030101010101" pitchFamily="2" charset="-122"/>
                <a:cs typeface="Times New Roman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712035" y="5159087"/>
              <a:ext cx="914400" cy="914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709177" y="5415329"/>
              <a:ext cx="914400" cy="377026"/>
            </a:xfrm>
            <a:prstGeom prst="rect">
              <a:avLst/>
            </a:prstGeom>
            <a:noFill/>
          </p:spPr>
          <p:txBody>
            <a:bodyPr wrap="square" lIns="68580" tIns="34290" rIns="68580" bIns="34290" anchor="ctr">
              <a:spAutoFit/>
            </a:bodyPr>
            <a:lstStyle/>
            <a:p>
              <a:pPr algn="ctr"/>
              <a:r>
                <a:rPr lang="en-US" sz="2000" dirty="0">
                  <a:ln w="0">
                    <a:noFill/>
                  </a:ln>
                  <a:latin typeface="Times New Roman" pitchFamily="18" charset="0"/>
                  <a:cs typeface="Times New Roman" pitchFamily="18" charset="0"/>
                </a:rPr>
                <a:t>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984684" y="1218194"/>
            <a:ext cx="1231285" cy="4855295"/>
            <a:chOff x="5312910" y="1218192"/>
            <a:chExt cx="1641713" cy="4855295"/>
          </a:xfrm>
        </p:grpSpPr>
        <p:sp>
          <p:nvSpPr>
            <p:cNvPr id="29" name="Freeform 28"/>
            <p:cNvSpPr/>
            <p:nvPr/>
          </p:nvSpPr>
          <p:spPr>
            <a:xfrm>
              <a:off x="5315771" y="2017631"/>
              <a:ext cx="1638852" cy="3147565"/>
            </a:xfrm>
            <a:custGeom>
              <a:avLst/>
              <a:gdLst>
                <a:gd name="connsiteX0" fmla="*/ 0 w 1638852"/>
                <a:gd name="connsiteY0" fmla="*/ 0 h 3147565"/>
                <a:gd name="connsiteX1" fmla="*/ 1638851 w 1638852"/>
                <a:gd name="connsiteY1" fmla="*/ 0 h 3147565"/>
                <a:gd name="connsiteX2" fmla="*/ 1638851 w 1638852"/>
                <a:gd name="connsiteY2" fmla="*/ 2156965 h 3147565"/>
                <a:gd name="connsiteX3" fmla="*/ 1638312 w 1638852"/>
                <a:gd name="connsiteY3" fmla="*/ 2156965 h 3147565"/>
                <a:gd name="connsiteX4" fmla="*/ 1638852 w 1638852"/>
                <a:gd name="connsiteY4" fmla="*/ 2167662 h 3147565"/>
                <a:gd name="connsiteX5" fmla="*/ 984570 w 1638852"/>
                <a:gd name="connsiteY5" fmla="*/ 2970438 h 3147565"/>
                <a:gd name="connsiteX6" fmla="*/ 958497 w 1638852"/>
                <a:gd name="connsiteY6" fmla="*/ 2974417 h 3147565"/>
                <a:gd name="connsiteX7" fmla="*/ 819427 w 1638852"/>
                <a:gd name="connsiteY7" fmla="*/ 3147565 h 3147565"/>
                <a:gd name="connsiteX8" fmla="*/ 680359 w 1638852"/>
                <a:gd name="connsiteY8" fmla="*/ 2974417 h 3147565"/>
                <a:gd name="connsiteX9" fmla="*/ 654284 w 1638852"/>
                <a:gd name="connsiteY9" fmla="*/ 2970438 h 3147565"/>
                <a:gd name="connsiteX10" fmla="*/ 1 w 1638852"/>
                <a:gd name="connsiteY10" fmla="*/ 2167662 h 3147565"/>
                <a:gd name="connsiteX11" fmla="*/ 541 w 1638852"/>
                <a:gd name="connsiteY11" fmla="*/ 2156965 h 3147565"/>
                <a:gd name="connsiteX12" fmla="*/ 0 w 1638852"/>
                <a:gd name="connsiteY12" fmla="*/ 2156965 h 3147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38852" h="3147565">
                  <a:moveTo>
                    <a:pt x="0" y="0"/>
                  </a:moveTo>
                  <a:lnTo>
                    <a:pt x="1638851" y="0"/>
                  </a:lnTo>
                  <a:lnTo>
                    <a:pt x="1638851" y="2156965"/>
                  </a:lnTo>
                  <a:lnTo>
                    <a:pt x="1638312" y="2156965"/>
                  </a:lnTo>
                  <a:lnTo>
                    <a:pt x="1638852" y="2167662"/>
                  </a:lnTo>
                  <a:cubicBezTo>
                    <a:pt x="1638852" y="2563648"/>
                    <a:pt x="1357969" y="2894030"/>
                    <a:pt x="984570" y="2970438"/>
                  </a:cubicBezTo>
                  <a:lnTo>
                    <a:pt x="958497" y="2974417"/>
                  </a:lnTo>
                  <a:lnTo>
                    <a:pt x="819427" y="3147565"/>
                  </a:lnTo>
                  <a:lnTo>
                    <a:pt x="680359" y="2974417"/>
                  </a:lnTo>
                  <a:lnTo>
                    <a:pt x="654284" y="2970438"/>
                  </a:lnTo>
                  <a:cubicBezTo>
                    <a:pt x="280885" y="2894030"/>
                    <a:pt x="1" y="2563648"/>
                    <a:pt x="1" y="2167662"/>
                  </a:cubicBezTo>
                  <a:lnTo>
                    <a:pt x="541" y="2156965"/>
                  </a:lnTo>
                  <a:lnTo>
                    <a:pt x="0" y="2156965"/>
                  </a:lnTo>
                  <a:close/>
                </a:path>
              </a:pathLst>
            </a:custGeom>
            <a:solidFill>
              <a:srgbClr val="A7C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 rot="10800000">
              <a:off x="5315772" y="1218192"/>
              <a:ext cx="1638851" cy="1799327"/>
            </a:xfrm>
            <a:custGeom>
              <a:avLst/>
              <a:gdLst>
                <a:gd name="connsiteX0" fmla="*/ 0 w 2193166"/>
                <a:gd name="connsiteY0" fmla="*/ 1311341 h 2407922"/>
                <a:gd name="connsiteX1" fmla="*/ 875583 w 2193166"/>
                <a:gd name="connsiteY1" fmla="*/ 237038 h 2407922"/>
                <a:gd name="connsiteX2" fmla="*/ 910475 w 2193166"/>
                <a:gd name="connsiteY2" fmla="*/ 231713 h 2407922"/>
                <a:gd name="connsiteX3" fmla="*/ 1096582 w 2193166"/>
                <a:gd name="connsiteY3" fmla="*/ 0 h 2407922"/>
                <a:gd name="connsiteX4" fmla="*/ 1282688 w 2193166"/>
                <a:gd name="connsiteY4" fmla="*/ 231713 h 2407922"/>
                <a:gd name="connsiteX5" fmla="*/ 1317582 w 2193166"/>
                <a:gd name="connsiteY5" fmla="*/ 237038 h 2407922"/>
                <a:gd name="connsiteX6" fmla="*/ 2193166 w 2193166"/>
                <a:gd name="connsiteY6" fmla="*/ 1311341 h 2407922"/>
                <a:gd name="connsiteX7" fmla="*/ 1096583 w 2193166"/>
                <a:gd name="connsiteY7" fmla="*/ 2407922 h 2407922"/>
                <a:gd name="connsiteX8" fmla="*/ 0 w 2193166"/>
                <a:gd name="connsiteY8" fmla="*/ 1311341 h 24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3166" h="2407922">
                  <a:moveTo>
                    <a:pt x="0" y="1311341"/>
                  </a:moveTo>
                  <a:cubicBezTo>
                    <a:pt x="0" y="781419"/>
                    <a:pt x="375888" y="339290"/>
                    <a:pt x="875583" y="237038"/>
                  </a:cubicBezTo>
                  <a:lnTo>
                    <a:pt x="910475" y="231713"/>
                  </a:lnTo>
                  <a:lnTo>
                    <a:pt x="1096582" y="0"/>
                  </a:lnTo>
                  <a:lnTo>
                    <a:pt x="1282688" y="231713"/>
                  </a:lnTo>
                  <a:lnTo>
                    <a:pt x="1317582" y="237038"/>
                  </a:lnTo>
                  <a:cubicBezTo>
                    <a:pt x="1817277" y="339290"/>
                    <a:pt x="2193166" y="781419"/>
                    <a:pt x="2193166" y="1311341"/>
                  </a:cubicBezTo>
                  <a:cubicBezTo>
                    <a:pt x="2193166" y="1916966"/>
                    <a:pt x="1702209" y="2407922"/>
                    <a:pt x="1096583" y="2407922"/>
                  </a:cubicBezTo>
                  <a:cubicBezTo>
                    <a:pt x="490957" y="2407922"/>
                    <a:pt x="0" y="1916966"/>
                    <a:pt x="0" y="131134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315773" y="1521586"/>
              <a:ext cx="1633133" cy="377026"/>
            </a:xfrm>
            <a:prstGeom prst="rect">
              <a:avLst/>
            </a:prstGeom>
            <a:noFill/>
          </p:spPr>
          <p:txBody>
            <a:bodyPr wrap="square" lIns="68580" tIns="34290" rIns="68580" bIns="34290" anchor="ctr">
              <a:spAutoFit/>
            </a:bodyPr>
            <a:lstStyle/>
            <a:p>
              <a:pPr algn="ctr"/>
              <a:r>
                <a:rPr lang="en-US" sz="2000">
                  <a:ln w="0">
                    <a:noFill/>
                  </a:ln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315773" y="2023979"/>
              <a:ext cx="163313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altLang="zh-CN" sz="2000" dirty="0">
                <a:latin typeface="Times New Roman" pitchFamily="18" charset="0"/>
                <a:ea typeface="方正正粗黑简体" panose="02000000000000000000" pitchFamily="2" charset="-122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12910" y="3093684"/>
              <a:ext cx="163313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vi-VN" altLang="zh-CN" sz="2000" dirty="0">
                  <a:latin typeface="Times New Roman" pitchFamily="18" charset="0"/>
                  <a:ea typeface="方正黑体简体" panose="02010601030101010101" pitchFamily="2" charset="-122"/>
                  <a:cs typeface="Times New Roman" pitchFamily="18" charset="0"/>
                </a:rPr>
                <a:t>TÍNH CHẤT</a:t>
              </a:r>
              <a:endParaRPr lang="zh-CN" altLang="en-US" sz="2000" dirty="0">
                <a:latin typeface="Times New Roman" pitchFamily="18" charset="0"/>
                <a:ea typeface="方正黑体简体" panose="02010601030101010101" pitchFamily="2" charset="-122"/>
                <a:cs typeface="Times New Roman" pitchFamily="18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675138" y="5159087"/>
              <a:ext cx="914400" cy="9144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72281" y="5415329"/>
              <a:ext cx="914400" cy="377026"/>
            </a:xfrm>
            <a:prstGeom prst="rect">
              <a:avLst/>
            </a:prstGeom>
            <a:noFill/>
          </p:spPr>
          <p:txBody>
            <a:bodyPr wrap="square" lIns="68580" tIns="34290" rIns="68580" bIns="34290" anchor="ctr">
              <a:spAutoFit/>
            </a:bodyPr>
            <a:lstStyle/>
            <a:p>
              <a:pPr algn="ctr"/>
              <a:r>
                <a:rPr lang="en-US" sz="2000" dirty="0">
                  <a:ln w="0">
                    <a:noFill/>
                  </a:ln>
                  <a:latin typeface="Times New Roman" pitchFamily="18" charset="0"/>
                  <a:cs typeface="Times New Roman" pitchFamily="18" charset="0"/>
                </a:rPr>
                <a:t>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931478" y="1218194"/>
            <a:ext cx="1233431" cy="4855295"/>
            <a:chOff x="9241969" y="1218192"/>
            <a:chExt cx="1644574" cy="4855295"/>
          </a:xfrm>
        </p:grpSpPr>
        <p:sp>
          <p:nvSpPr>
            <p:cNvPr id="37" name="Freeform 36"/>
            <p:cNvSpPr/>
            <p:nvPr/>
          </p:nvSpPr>
          <p:spPr>
            <a:xfrm>
              <a:off x="9253410" y="2017631"/>
              <a:ext cx="1633133" cy="3147565"/>
            </a:xfrm>
            <a:custGeom>
              <a:avLst/>
              <a:gdLst>
                <a:gd name="connsiteX0" fmla="*/ 0 w 1633133"/>
                <a:gd name="connsiteY0" fmla="*/ 0 h 3147565"/>
                <a:gd name="connsiteX1" fmla="*/ 1633132 w 1633133"/>
                <a:gd name="connsiteY1" fmla="*/ 0 h 3147565"/>
                <a:gd name="connsiteX2" fmla="*/ 1633132 w 1633133"/>
                <a:gd name="connsiteY2" fmla="*/ 2156965 h 3147565"/>
                <a:gd name="connsiteX3" fmla="*/ 1632595 w 1633133"/>
                <a:gd name="connsiteY3" fmla="*/ 2156965 h 3147565"/>
                <a:gd name="connsiteX4" fmla="*/ 1633133 w 1633133"/>
                <a:gd name="connsiteY4" fmla="*/ 2167662 h 3147565"/>
                <a:gd name="connsiteX5" fmla="*/ 981134 w 1633133"/>
                <a:gd name="connsiteY5" fmla="*/ 2970438 h 3147565"/>
                <a:gd name="connsiteX6" fmla="*/ 955152 w 1633133"/>
                <a:gd name="connsiteY6" fmla="*/ 2974417 h 3147565"/>
                <a:gd name="connsiteX7" fmla="*/ 816568 w 1633133"/>
                <a:gd name="connsiteY7" fmla="*/ 3147565 h 3147565"/>
                <a:gd name="connsiteX8" fmla="*/ 677985 w 1633133"/>
                <a:gd name="connsiteY8" fmla="*/ 2974417 h 3147565"/>
                <a:gd name="connsiteX9" fmla="*/ 652001 w 1633133"/>
                <a:gd name="connsiteY9" fmla="*/ 2970438 h 3147565"/>
                <a:gd name="connsiteX10" fmla="*/ 1 w 1633133"/>
                <a:gd name="connsiteY10" fmla="*/ 2167662 h 3147565"/>
                <a:gd name="connsiteX11" fmla="*/ 539 w 1633133"/>
                <a:gd name="connsiteY11" fmla="*/ 2156965 h 3147565"/>
                <a:gd name="connsiteX12" fmla="*/ 0 w 1633133"/>
                <a:gd name="connsiteY12" fmla="*/ 2156965 h 3147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33133" h="3147565">
                  <a:moveTo>
                    <a:pt x="0" y="0"/>
                  </a:moveTo>
                  <a:lnTo>
                    <a:pt x="1633132" y="0"/>
                  </a:lnTo>
                  <a:lnTo>
                    <a:pt x="1633132" y="2156965"/>
                  </a:lnTo>
                  <a:lnTo>
                    <a:pt x="1632595" y="2156965"/>
                  </a:lnTo>
                  <a:lnTo>
                    <a:pt x="1633133" y="2167662"/>
                  </a:lnTo>
                  <a:cubicBezTo>
                    <a:pt x="1633133" y="2563648"/>
                    <a:pt x="1353230" y="2894030"/>
                    <a:pt x="981134" y="2970438"/>
                  </a:cubicBezTo>
                  <a:lnTo>
                    <a:pt x="955152" y="2974417"/>
                  </a:lnTo>
                  <a:lnTo>
                    <a:pt x="816568" y="3147565"/>
                  </a:lnTo>
                  <a:lnTo>
                    <a:pt x="677985" y="2974417"/>
                  </a:lnTo>
                  <a:lnTo>
                    <a:pt x="652001" y="2970438"/>
                  </a:lnTo>
                  <a:cubicBezTo>
                    <a:pt x="279905" y="2894030"/>
                    <a:pt x="1" y="2563648"/>
                    <a:pt x="1" y="2167662"/>
                  </a:cubicBezTo>
                  <a:lnTo>
                    <a:pt x="539" y="2156965"/>
                  </a:lnTo>
                  <a:lnTo>
                    <a:pt x="0" y="2156965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Freeform 37"/>
            <p:cNvSpPr/>
            <p:nvPr/>
          </p:nvSpPr>
          <p:spPr>
            <a:xfrm rot="10800000">
              <a:off x="9247692" y="1218192"/>
              <a:ext cx="1638851" cy="1799327"/>
            </a:xfrm>
            <a:custGeom>
              <a:avLst/>
              <a:gdLst>
                <a:gd name="connsiteX0" fmla="*/ 0 w 2193166"/>
                <a:gd name="connsiteY0" fmla="*/ 1311341 h 2407922"/>
                <a:gd name="connsiteX1" fmla="*/ 875583 w 2193166"/>
                <a:gd name="connsiteY1" fmla="*/ 237038 h 2407922"/>
                <a:gd name="connsiteX2" fmla="*/ 910475 w 2193166"/>
                <a:gd name="connsiteY2" fmla="*/ 231713 h 2407922"/>
                <a:gd name="connsiteX3" fmla="*/ 1096582 w 2193166"/>
                <a:gd name="connsiteY3" fmla="*/ 0 h 2407922"/>
                <a:gd name="connsiteX4" fmla="*/ 1282688 w 2193166"/>
                <a:gd name="connsiteY4" fmla="*/ 231713 h 2407922"/>
                <a:gd name="connsiteX5" fmla="*/ 1317582 w 2193166"/>
                <a:gd name="connsiteY5" fmla="*/ 237038 h 2407922"/>
                <a:gd name="connsiteX6" fmla="*/ 2193166 w 2193166"/>
                <a:gd name="connsiteY6" fmla="*/ 1311341 h 2407922"/>
                <a:gd name="connsiteX7" fmla="*/ 1096583 w 2193166"/>
                <a:gd name="connsiteY7" fmla="*/ 2407922 h 2407922"/>
                <a:gd name="connsiteX8" fmla="*/ 0 w 2193166"/>
                <a:gd name="connsiteY8" fmla="*/ 1311341 h 24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3166" h="2407922">
                  <a:moveTo>
                    <a:pt x="0" y="1311341"/>
                  </a:moveTo>
                  <a:cubicBezTo>
                    <a:pt x="0" y="781419"/>
                    <a:pt x="375888" y="339290"/>
                    <a:pt x="875583" y="237038"/>
                  </a:cubicBezTo>
                  <a:lnTo>
                    <a:pt x="910475" y="231713"/>
                  </a:lnTo>
                  <a:lnTo>
                    <a:pt x="1096582" y="0"/>
                  </a:lnTo>
                  <a:lnTo>
                    <a:pt x="1282688" y="231713"/>
                  </a:lnTo>
                  <a:lnTo>
                    <a:pt x="1317582" y="237038"/>
                  </a:lnTo>
                  <a:cubicBezTo>
                    <a:pt x="1817277" y="339290"/>
                    <a:pt x="2193166" y="781419"/>
                    <a:pt x="2193166" y="1311341"/>
                  </a:cubicBezTo>
                  <a:cubicBezTo>
                    <a:pt x="2193166" y="1916966"/>
                    <a:pt x="1702209" y="2407922"/>
                    <a:pt x="1096583" y="2407922"/>
                  </a:cubicBezTo>
                  <a:cubicBezTo>
                    <a:pt x="490957" y="2407922"/>
                    <a:pt x="0" y="1916966"/>
                    <a:pt x="0" y="1311341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9241970" y="1521586"/>
              <a:ext cx="1633133" cy="377026"/>
            </a:xfrm>
            <a:prstGeom prst="rect">
              <a:avLst/>
            </a:prstGeom>
            <a:noFill/>
          </p:spPr>
          <p:txBody>
            <a:bodyPr wrap="square" lIns="68580" tIns="34290" rIns="68580" bIns="34290" anchor="ctr">
              <a:spAutoFit/>
            </a:bodyPr>
            <a:lstStyle/>
            <a:p>
              <a:pPr algn="ctr"/>
              <a:r>
                <a:rPr lang="en-US" sz="2000">
                  <a:ln w="0">
                    <a:noFill/>
                  </a:ln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241969" y="2023979"/>
              <a:ext cx="163313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altLang="zh-CN" sz="2000" dirty="0">
                <a:latin typeface="Times New Roman" pitchFamily="18" charset="0"/>
                <a:ea typeface="方正正粗黑简体" panose="02000000000000000000" pitchFamily="2" charset="-122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9253410" y="3093684"/>
              <a:ext cx="141458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vi-VN" altLang="zh-CN" sz="2000" dirty="0">
                  <a:latin typeface="Times New Roman" pitchFamily="18" charset="0"/>
                  <a:ea typeface="方正黑体简体" panose="02010601030101010101" pitchFamily="2" charset="-122"/>
                  <a:cs typeface="Times New Roman" pitchFamily="18" charset="0"/>
                </a:rPr>
                <a:t>VÍ DỤ MINH HỌA</a:t>
              </a:r>
              <a:endParaRPr lang="zh-CN" altLang="en-US" sz="2000" dirty="0">
                <a:latin typeface="Times New Roman" pitchFamily="18" charset="0"/>
                <a:ea typeface="方正黑体简体" panose="02010601030101010101" pitchFamily="2" charset="-122"/>
                <a:cs typeface="Times New Roman" pitchFamily="18" charset="0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9612756" y="5159087"/>
              <a:ext cx="914400" cy="9144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9609898" y="5415329"/>
              <a:ext cx="914400" cy="377026"/>
            </a:xfrm>
            <a:prstGeom prst="rect">
              <a:avLst/>
            </a:prstGeom>
            <a:noFill/>
          </p:spPr>
          <p:txBody>
            <a:bodyPr wrap="square" lIns="68580" tIns="34290" rIns="68580" bIns="34290" anchor="ctr">
              <a:spAutoFit/>
            </a:bodyPr>
            <a:lstStyle/>
            <a:p>
              <a:pPr algn="ctr"/>
              <a:r>
                <a:rPr lang="en-US" sz="2000" dirty="0">
                  <a:ln w="0">
                    <a:noFill/>
                  </a:ln>
                  <a:latin typeface="Times New Roman" pitchFamily="18" charset="0"/>
                  <a:cs typeface="Times New Roman" pitchFamily="18" charset="0"/>
                </a:rPr>
                <a:t>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459868" y="1218194"/>
            <a:ext cx="1230570" cy="4855295"/>
            <a:chOff x="7279824" y="1218192"/>
            <a:chExt cx="1640760" cy="4855295"/>
          </a:xfrm>
        </p:grpSpPr>
        <p:sp>
          <p:nvSpPr>
            <p:cNvPr id="45" name="TextBox 44"/>
            <p:cNvSpPr txBox="1"/>
            <p:nvPr/>
          </p:nvSpPr>
          <p:spPr>
            <a:xfrm>
              <a:off x="7284591" y="3093684"/>
              <a:ext cx="16331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7642049" y="5159087"/>
              <a:ext cx="914400" cy="9144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639191" y="5415329"/>
              <a:ext cx="914400" cy="377026"/>
            </a:xfrm>
            <a:prstGeom prst="rect">
              <a:avLst/>
            </a:prstGeom>
            <a:noFill/>
          </p:spPr>
          <p:txBody>
            <a:bodyPr wrap="square" lIns="68580" tIns="34290" rIns="68580" bIns="34290" anchor="ctr">
              <a:spAutoFit/>
            </a:bodyPr>
            <a:lstStyle/>
            <a:p>
              <a:pPr algn="ctr"/>
              <a:r>
                <a:rPr lang="en-US" sz="2000" dirty="0">
                  <a:ln w="0">
                    <a:noFill/>
                  </a:ln>
                  <a:latin typeface="Times New Roman" pitchFamily="18" charset="0"/>
                  <a:cs typeface="Times New Roman" pitchFamily="18" charset="0"/>
                </a:rPr>
                <a:t>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7282358" y="2017631"/>
              <a:ext cx="1630272" cy="3147565"/>
            </a:xfrm>
            <a:custGeom>
              <a:avLst/>
              <a:gdLst>
                <a:gd name="connsiteX0" fmla="*/ 0 w 1638852"/>
                <a:gd name="connsiteY0" fmla="*/ 0 h 3147565"/>
                <a:gd name="connsiteX1" fmla="*/ 1638851 w 1638852"/>
                <a:gd name="connsiteY1" fmla="*/ 0 h 3147565"/>
                <a:gd name="connsiteX2" fmla="*/ 1638851 w 1638852"/>
                <a:gd name="connsiteY2" fmla="*/ 2156965 h 3147565"/>
                <a:gd name="connsiteX3" fmla="*/ 1638312 w 1638852"/>
                <a:gd name="connsiteY3" fmla="*/ 2156965 h 3147565"/>
                <a:gd name="connsiteX4" fmla="*/ 1638852 w 1638852"/>
                <a:gd name="connsiteY4" fmla="*/ 2167662 h 3147565"/>
                <a:gd name="connsiteX5" fmla="*/ 984570 w 1638852"/>
                <a:gd name="connsiteY5" fmla="*/ 2970438 h 3147565"/>
                <a:gd name="connsiteX6" fmla="*/ 958497 w 1638852"/>
                <a:gd name="connsiteY6" fmla="*/ 2974417 h 3147565"/>
                <a:gd name="connsiteX7" fmla="*/ 819427 w 1638852"/>
                <a:gd name="connsiteY7" fmla="*/ 3147565 h 3147565"/>
                <a:gd name="connsiteX8" fmla="*/ 680359 w 1638852"/>
                <a:gd name="connsiteY8" fmla="*/ 2974417 h 3147565"/>
                <a:gd name="connsiteX9" fmla="*/ 654284 w 1638852"/>
                <a:gd name="connsiteY9" fmla="*/ 2970438 h 3147565"/>
                <a:gd name="connsiteX10" fmla="*/ 1 w 1638852"/>
                <a:gd name="connsiteY10" fmla="*/ 2167662 h 3147565"/>
                <a:gd name="connsiteX11" fmla="*/ 541 w 1638852"/>
                <a:gd name="connsiteY11" fmla="*/ 2156965 h 3147565"/>
                <a:gd name="connsiteX12" fmla="*/ 0 w 1638852"/>
                <a:gd name="connsiteY12" fmla="*/ 2156965 h 3147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38852" h="3147565">
                  <a:moveTo>
                    <a:pt x="0" y="0"/>
                  </a:moveTo>
                  <a:lnTo>
                    <a:pt x="1638851" y="0"/>
                  </a:lnTo>
                  <a:lnTo>
                    <a:pt x="1638851" y="2156965"/>
                  </a:lnTo>
                  <a:lnTo>
                    <a:pt x="1638312" y="2156965"/>
                  </a:lnTo>
                  <a:lnTo>
                    <a:pt x="1638852" y="2167662"/>
                  </a:lnTo>
                  <a:cubicBezTo>
                    <a:pt x="1638852" y="2563648"/>
                    <a:pt x="1357969" y="2894030"/>
                    <a:pt x="984570" y="2970438"/>
                  </a:cubicBezTo>
                  <a:lnTo>
                    <a:pt x="958497" y="2974417"/>
                  </a:lnTo>
                  <a:lnTo>
                    <a:pt x="819427" y="3147565"/>
                  </a:lnTo>
                  <a:lnTo>
                    <a:pt x="680359" y="2974417"/>
                  </a:lnTo>
                  <a:lnTo>
                    <a:pt x="654284" y="2970438"/>
                  </a:lnTo>
                  <a:cubicBezTo>
                    <a:pt x="280885" y="2894030"/>
                    <a:pt x="1" y="2563648"/>
                    <a:pt x="1" y="2167662"/>
                  </a:cubicBezTo>
                  <a:lnTo>
                    <a:pt x="541" y="2156965"/>
                  </a:lnTo>
                  <a:lnTo>
                    <a:pt x="0" y="2156965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 rot="10800000">
              <a:off x="7281732" y="1218192"/>
              <a:ext cx="1638851" cy="1799327"/>
            </a:xfrm>
            <a:custGeom>
              <a:avLst/>
              <a:gdLst>
                <a:gd name="connsiteX0" fmla="*/ 0 w 2193166"/>
                <a:gd name="connsiteY0" fmla="*/ 1311341 h 2407922"/>
                <a:gd name="connsiteX1" fmla="*/ 875583 w 2193166"/>
                <a:gd name="connsiteY1" fmla="*/ 237038 h 2407922"/>
                <a:gd name="connsiteX2" fmla="*/ 910475 w 2193166"/>
                <a:gd name="connsiteY2" fmla="*/ 231713 h 2407922"/>
                <a:gd name="connsiteX3" fmla="*/ 1096582 w 2193166"/>
                <a:gd name="connsiteY3" fmla="*/ 0 h 2407922"/>
                <a:gd name="connsiteX4" fmla="*/ 1282688 w 2193166"/>
                <a:gd name="connsiteY4" fmla="*/ 231713 h 2407922"/>
                <a:gd name="connsiteX5" fmla="*/ 1317582 w 2193166"/>
                <a:gd name="connsiteY5" fmla="*/ 237038 h 2407922"/>
                <a:gd name="connsiteX6" fmla="*/ 2193166 w 2193166"/>
                <a:gd name="connsiteY6" fmla="*/ 1311341 h 2407922"/>
                <a:gd name="connsiteX7" fmla="*/ 1096583 w 2193166"/>
                <a:gd name="connsiteY7" fmla="*/ 2407922 h 2407922"/>
                <a:gd name="connsiteX8" fmla="*/ 0 w 2193166"/>
                <a:gd name="connsiteY8" fmla="*/ 1311341 h 24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3166" h="2407922">
                  <a:moveTo>
                    <a:pt x="0" y="1311341"/>
                  </a:moveTo>
                  <a:cubicBezTo>
                    <a:pt x="0" y="781419"/>
                    <a:pt x="375888" y="339290"/>
                    <a:pt x="875583" y="237038"/>
                  </a:cubicBezTo>
                  <a:lnTo>
                    <a:pt x="910475" y="231713"/>
                  </a:lnTo>
                  <a:lnTo>
                    <a:pt x="1096582" y="0"/>
                  </a:lnTo>
                  <a:lnTo>
                    <a:pt x="1282688" y="231713"/>
                  </a:lnTo>
                  <a:lnTo>
                    <a:pt x="1317582" y="237038"/>
                  </a:lnTo>
                  <a:cubicBezTo>
                    <a:pt x="1817277" y="339290"/>
                    <a:pt x="2193166" y="781419"/>
                    <a:pt x="2193166" y="1311341"/>
                  </a:cubicBezTo>
                  <a:cubicBezTo>
                    <a:pt x="2193166" y="1916966"/>
                    <a:pt x="1702209" y="2407922"/>
                    <a:pt x="1096583" y="2407922"/>
                  </a:cubicBezTo>
                  <a:cubicBezTo>
                    <a:pt x="490957" y="2407922"/>
                    <a:pt x="0" y="1916966"/>
                    <a:pt x="0" y="1311341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287451" y="1521586"/>
              <a:ext cx="1633133" cy="377026"/>
            </a:xfrm>
            <a:prstGeom prst="rect">
              <a:avLst/>
            </a:prstGeom>
            <a:noFill/>
          </p:spPr>
          <p:txBody>
            <a:bodyPr wrap="square" lIns="68580" tIns="34290" rIns="68580" bIns="34290" anchor="ctr">
              <a:spAutoFit/>
            </a:bodyPr>
            <a:lstStyle/>
            <a:p>
              <a:pPr algn="ctr"/>
              <a:r>
                <a:rPr lang="en-US" sz="2000">
                  <a:ln w="0">
                    <a:noFill/>
                  </a:ln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287451" y="2023979"/>
              <a:ext cx="163313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altLang="zh-CN" sz="2000" dirty="0">
                <a:latin typeface="Times New Roman" pitchFamily="18" charset="0"/>
                <a:ea typeface="方正正粗黑简体" panose="02000000000000000000" pitchFamily="2" charset="-122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279824" y="3093684"/>
              <a:ext cx="127662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vi-VN" altLang="zh-CN" sz="2000" dirty="0">
                  <a:latin typeface="Times New Roman" pitchFamily="18" charset="0"/>
                  <a:ea typeface="方正黑体简体" panose="02010601030101010101" pitchFamily="2" charset="-122"/>
                  <a:cs typeface="Times New Roman" pitchFamily="18" charset="0"/>
                </a:rPr>
                <a:t>LŨY THỪA CỦA SỐ I </a:t>
              </a:r>
              <a:endParaRPr lang="zh-CN" altLang="en-US" sz="2000" dirty="0">
                <a:latin typeface="Times New Roman" pitchFamily="18" charset="0"/>
                <a:ea typeface="方正黑体简体" panose="02010601030101010101" pitchFamily="2" charset="-122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12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2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Rounded Rectangle 42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182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 err="1">
                <a:solidFill>
                  <a:srgbClr val="FF0000"/>
                </a:solidFill>
                <a:latin typeface="+mn-lt"/>
                <a:cs typeface="Arial" charset="0"/>
              </a:rPr>
              <a:t>Tổng</a:t>
            </a:r>
            <a:r>
              <a:rPr lang="en-US" sz="2400" b="1" i="1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+mn-lt"/>
                <a:cs typeface="Arial" charset="0"/>
              </a:rPr>
              <a:t>quát</a:t>
            </a:r>
            <a:r>
              <a:rPr lang="en-US" sz="2400" b="1" i="1" dirty="0">
                <a:solidFill>
                  <a:srgbClr val="FF0000"/>
                </a:solidFill>
                <a:latin typeface="+mn-lt"/>
                <a:cs typeface="Arial" charset="0"/>
              </a:rPr>
              <a:t>: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813538" y="3352800"/>
            <a:ext cx="2481208" cy="587375"/>
            <a:chOff x="2514600" y="5280025"/>
            <a:chExt cx="2481208" cy="587375"/>
          </a:xfrm>
        </p:grpSpPr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514600" y="5282625"/>
              <a:ext cx="2345514" cy="5847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 dirty="0">
                  <a:cs typeface="Arial" charset="0"/>
                  <a:sym typeface="Symbol" pitchFamily="18" charset="2"/>
                </a:rPr>
                <a:t>  </a:t>
              </a:r>
              <a:r>
                <a:rPr lang="en-US" sz="3200" b="1" i="1" dirty="0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i</a:t>
              </a:r>
              <a:r>
                <a:rPr lang="en-US" sz="3200" b="1" i="1" baseline="30000" dirty="0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n</a:t>
              </a:r>
              <a:r>
                <a:rPr lang="en-US" sz="3200" b="1" i="1" dirty="0">
                  <a:solidFill>
                    <a:srgbClr val="FF0000"/>
                  </a:solidFill>
                  <a:cs typeface="Arial" charset="0"/>
                </a:rPr>
                <a:t> = i</a:t>
              </a:r>
              <a:r>
                <a:rPr lang="en-US" sz="3200" b="1" i="1" baseline="30000" dirty="0">
                  <a:solidFill>
                    <a:srgbClr val="FF0000"/>
                  </a:solidFill>
                  <a:cs typeface="Arial" charset="0"/>
                </a:rPr>
                <a:t>4q</a:t>
              </a:r>
              <a:r>
                <a:rPr lang="en-US" sz="3200" b="1" i="1" baseline="30000" dirty="0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</a:t>
              </a:r>
              <a:r>
                <a:rPr lang="en-US" sz="3200" b="1" i="1" baseline="30000" dirty="0">
                  <a:solidFill>
                    <a:srgbClr val="FF0000"/>
                  </a:solidFill>
                  <a:cs typeface="Arial" charset="0"/>
                </a:rPr>
                <a:t>r</a:t>
              </a:r>
              <a:r>
                <a:rPr lang="en-US" sz="3200" b="1" i="1" dirty="0">
                  <a:solidFill>
                    <a:srgbClr val="FF0000"/>
                  </a:solidFill>
                  <a:cs typeface="Arial" charset="0"/>
                </a:rPr>
                <a:t> = </a:t>
              </a:r>
              <a:r>
                <a:rPr lang="en-US" sz="3200" b="1" i="1" dirty="0" err="1">
                  <a:solidFill>
                    <a:srgbClr val="FF0000"/>
                  </a:solidFill>
                  <a:cs typeface="Arial" charset="0"/>
                </a:rPr>
                <a:t>i</a:t>
              </a:r>
              <a:r>
                <a:rPr lang="en-US" sz="3200" b="1" i="1" baseline="30000" dirty="0" err="1">
                  <a:solidFill>
                    <a:srgbClr val="FF0000"/>
                  </a:solidFill>
                  <a:cs typeface="Arial" charset="0"/>
                </a:rPr>
                <a:t>r</a:t>
              </a:r>
              <a:endParaRPr lang="en-US" sz="3200" b="1" i="1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527300" y="5280025"/>
              <a:ext cx="2468508" cy="587375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 i="1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616306" y="2514600"/>
            <a:ext cx="5911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latin typeface="+mn-lt"/>
                <a:cs typeface="Arial" charset="0"/>
              </a:rPr>
              <a:t>Nếu</a:t>
            </a:r>
            <a:r>
              <a:rPr lang="en-US" sz="2400" b="1" i="1" dirty="0">
                <a:latin typeface="+mn-lt"/>
                <a:cs typeface="Arial" charset="0"/>
              </a:rPr>
              <a:t>: n </a:t>
            </a: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 4q  r </a:t>
            </a:r>
            <a:r>
              <a:rPr lang="en-US" sz="2400" b="1" i="1" dirty="0" err="1">
                <a:latin typeface="+mn-lt"/>
                <a:cs typeface="Arial" charset="0"/>
                <a:sym typeface="Symbol" pitchFamily="18" charset="2"/>
              </a:rPr>
              <a:t>với</a:t>
            </a: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 </a:t>
            </a:r>
            <a:r>
              <a:rPr lang="en-US" sz="2400" b="1" i="1" dirty="0" err="1">
                <a:latin typeface="+mn-lt"/>
                <a:cs typeface="Arial" charset="0"/>
                <a:sym typeface="Symbol" pitchFamily="18" charset="2"/>
              </a:rPr>
              <a:t>q,rN</a:t>
            </a: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 </a:t>
            </a:r>
            <a:r>
              <a:rPr lang="en-US" sz="2400" b="1" i="1" dirty="0" err="1">
                <a:latin typeface="+mn-lt"/>
                <a:cs typeface="Arial" charset="0"/>
                <a:sym typeface="Symbol" pitchFamily="18" charset="2"/>
              </a:rPr>
              <a:t>và</a:t>
            </a: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 0  r  4 </a:t>
            </a:r>
            <a:r>
              <a:rPr lang="en-US" sz="2400" b="1" i="1" dirty="0" err="1">
                <a:latin typeface="+mn-lt"/>
                <a:cs typeface="Arial" charset="0"/>
                <a:sym typeface="Symbol" pitchFamily="18" charset="2"/>
              </a:rPr>
              <a:t>thì</a:t>
            </a: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:</a:t>
            </a:r>
            <a:r>
              <a:rPr lang="en-US" sz="2400" b="1" i="1" dirty="0">
                <a:latin typeface="+mn-lt"/>
                <a:cs typeface="Arial" charset="0"/>
              </a:rPr>
              <a:t> 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73432" y="4605010"/>
            <a:ext cx="20072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cs typeface="Arial" charset="0"/>
                <a:sym typeface="Symbol" pitchFamily="18" charset="2"/>
              </a:rPr>
              <a:t>VD3.</a:t>
            </a:r>
            <a:r>
              <a:rPr lang="en-US" sz="2800" b="1" i="1" dirty="0">
                <a:cs typeface="Arial" charset="0"/>
                <a:sym typeface="Symbol" pitchFamily="18" charset="2"/>
              </a:rPr>
              <a:t> i </a:t>
            </a:r>
            <a:r>
              <a:rPr lang="en-US" sz="2800" b="1" i="1" baseline="30000" dirty="0">
                <a:cs typeface="Arial" charset="0"/>
                <a:sym typeface="Symbol" pitchFamily="18" charset="2"/>
              </a:rPr>
              <a:t>2019</a:t>
            </a:r>
            <a:r>
              <a:rPr lang="en-US" sz="2800" b="1" i="1" dirty="0">
                <a:cs typeface="Arial" charset="0"/>
              </a:rPr>
              <a:t> =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489026" y="4605010"/>
            <a:ext cx="1770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cs typeface="Arial" charset="0"/>
              </a:rPr>
              <a:t>i </a:t>
            </a:r>
            <a:r>
              <a:rPr lang="en-US" sz="2800" b="1" i="1" baseline="30000" dirty="0">
                <a:cs typeface="Arial" charset="0"/>
              </a:rPr>
              <a:t>4.504 + 3</a:t>
            </a:r>
            <a:r>
              <a:rPr lang="en-US" sz="2800" b="1" i="1" dirty="0">
                <a:cs typeface="Arial" charset="0"/>
              </a:rPr>
              <a:t> =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992157" y="4605010"/>
            <a:ext cx="1247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cs typeface="Arial" charset="0"/>
              </a:rPr>
              <a:t>i</a:t>
            </a:r>
            <a:r>
              <a:rPr lang="en-US" sz="2800" b="1" i="1" baseline="30000" dirty="0">
                <a:cs typeface="Arial" charset="0"/>
              </a:rPr>
              <a:t>3</a:t>
            </a:r>
            <a:r>
              <a:rPr lang="en-US" sz="2800" b="1" i="1" dirty="0">
                <a:cs typeface="Arial" charset="0"/>
              </a:rPr>
              <a:t> = </a:t>
            </a:r>
            <a:r>
              <a:rPr lang="en-US" sz="2800" b="1" i="1" dirty="0">
                <a:solidFill>
                  <a:srgbClr val="FF0000"/>
                </a:solidFill>
                <a:cs typeface="Arial" charset="0"/>
              </a:rPr>
              <a:t>– i</a:t>
            </a:r>
            <a:r>
              <a:rPr lang="en-US" sz="2800" b="1" i="1" dirty="0">
                <a:cs typeface="Arial" charset="0"/>
              </a:rPr>
              <a:t> </a:t>
            </a:r>
            <a:endParaRPr lang="en-US" sz="2800" dirty="0"/>
          </a:p>
        </p:txBody>
      </p:sp>
      <p:grpSp>
        <p:nvGrpSpPr>
          <p:cNvPr id="24" name="Group 26"/>
          <p:cNvGrpSpPr/>
          <p:nvPr/>
        </p:nvGrpSpPr>
        <p:grpSpPr>
          <a:xfrm>
            <a:off x="314532" y="990600"/>
            <a:ext cx="5705268" cy="438212"/>
            <a:chOff x="7166872" y="7543799"/>
            <a:chExt cx="25131718" cy="876425"/>
          </a:xfrm>
        </p:grpSpPr>
        <p:sp>
          <p:nvSpPr>
            <p:cNvPr id="25" name="TextBox 24"/>
            <p:cNvSpPr txBox="1"/>
            <p:nvPr/>
          </p:nvSpPr>
          <p:spPr>
            <a:xfrm>
              <a:off x="8993183" y="7620003"/>
              <a:ext cx="23305407" cy="800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LŨY THỪA VỚI SỐ I</a:t>
              </a:r>
            </a:p>
          </p:txBody>
        </p:sp>
        <p:grpSp>
          <p:nvGrpSpPr>
            <p:cNvPr id="26" name="Group 27"/>
            <p:cNvGrpSpPr/>
            <p:nvPr/>
          </p:nvGrpSpPr>
          <p:grpSpPr>
            <a:xfrm>
              <a:off x="7166872" y="7543799"/>
              <a:ext cx="1992684" cy="872846"/>
              <a:chOff x="7166871" y="7543800"/>
              <a:chExt cx="1992684" cy="872846"/>
            </a:xfrm>
          </p:grpSpPr>
          <p:sp>
            <p:nvSpPr>
              <p:cNvPr id="2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9"/>
              <p:cNvGrpSpPr/>
              <p:nvPr/>
            </p:nvGrpSpPr>
            <p:grpSpPr>
              <a:xfrm>
                <a:off x="7166871" y="7640053"/>
                <a:ext cx="1992684" cy="776593"/>
                <a:chOff x="7166871" y="7640053"/>
                <a:chExt cx="1992684" cy="776593"/>
              </a:xfrm>
            </p:grpSpPr>
            <p:sp>
              <p:nvSpPr>
                <p:cNvPr id="29" name="Round Same Side Corner Rectangle 2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7166871" y="7640053"/>
                  <a:ext cx="1992684" cy="738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IV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00283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20" grpId="0" autoUpdateAnimBg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2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Rounded Rectangle 42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8" name="Group 26"/>
          <p:cNvGrpSpPr/>
          <p:nvPr/>
        </p:nvGrpSpPr>
        <p:grpSpPr>
          <a:xfrm>
            <a:off x="225162" y="933388"/>
            <a:ext cx="5649163" cy="438212"/>
            <a:chOff x="7414015" y="7543799"/>
            <a:chExt cx="24884575" cy="876425"/>
          </a:xfrm>
        </p:grpSpPr>
        <p:sp>
          <p:nvSpPr>
            <p:cNvPr id="19" name="TextBox 18"/>
            <p:cNvSpPr txBox="1"/>
            <p:nvPr/>
          </p:nvSpPr>
          <p:spPr>
            <a:xfrm>
              <a:off x="8993183" y="7620003"/>
              <a:ext cx="23305407" cy="800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 DỤ MINH HỌA</a:t>
              </a:r>
            </a:p>
          </p:txBody>
        </p:sp>
        <p:grpSp>
          <p:nvGrpSpPr>
            <p:cNvPr id="20" name="Group 27"/>
            <p:cNvGrpSpPr/>
            <p:nvPr/>
          </p:nvGrpSpPr>
          <p:grpSpPr>
            <a:xfrm>
              <a:off x="7414015" y="7543799"/>
              <a:ext cx="1498398" cy="872846"/>
              <a:chOff x="7414014" y="7543800"/>
              <a:chExt cx="1498398" cy="872846"/>
            </a:xfrm>
          </p:grpSpPr>
          <p:sp>
            <p:nvSpPr>
              <p:cNvPr id="21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9"/>
              <p:cNvGrpSpPr/>
              <p:nvPr/>
            </p:nvGrpSpPr>
            <p:grpSpPr>
              <a:xfrm>
                <a:off x="7414014" y="7640053"/>
                <a:ext cx="1498398" cy="776593"/>
                <a:chOff x="7414014" y="7640053"/>
                <a:chExt cx="1498398" cy="776593"/>
              </a:xfrm>
            </p:grpSpPr>
            <p:sp>
              <p:nvSpPr>
                <p:cNvPr id="23" name="Round Same Side Corner Rectangle 22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7414014" y="7640053"/>
                  <a:ext cx="1498398" cy="738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</a:t>
                  </a:r>
                </a:p>
              </p:txBody>
            </p:sp>
          </p:grpSp>
        </p:grpSp>
      </p:grpSp>
      <p:sp>
        <p:nvSpPr>
          <p:cNvPr id="25" name="Rectangle 24"/>
          <p:cNvSpPr/>
          <p:nvPr/>
        </p:nvSpPr>
        <p:spPr>
          <a:xfrm>
            <a:off x="152400" y="1487031"/>
            <a:ext cx="82115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None/>
            </a:pPr>
            <a:r>
              <a:rPr lang="en-US" sz="2800" i="1" dirty="0" err="1">
                <a:solidFill>
                  <a:schemeClr val="accent2"/>
                </a:solidFill>
                <a:latin typeface="Times New Roman" pitchFamily="18" charset="0"/>
              </a:rPr>
              <a:t>Câu</a:t>
            </a:r>
            <a:r>
              <a:rPr lang="en-US" sz="2800" i="1" dirty="0">
                <a:solidFill>
                  <a:schemeClr val="accent2"/>
                </a:solidFill>
                <a:latin typeface="Times New Roman" pitchFamily="18" charset="0"/>
              </a:rPr>
              <a:t> 1</a:t>
            </a:r>
            <a:r>
              <a:rPr lang="en-US" sz="2800" i="1" dirty="0">
                <a:solidFill>
                  <a:schemeClr val="folHlink"/>
                </a:solidFill>
                <a:latin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</a:rPr>
              <a:t>?</a:t>
            </a:r>
          </a:p>
          <a:p>
            <a:pPr marL="571500" indent="-571500">
              <a:buFont typeface="Wingdings" pitchFamily="2" charset="2"/>
              <a:buNone/>
            </a:pPr>
            <a:endParaRPr lang="en-US" sz="2800" dirty="0">
              <a:latin typeface="Times New Roman" pitchFamily="18" charset="0"/>
            </a:endParaRPr>
          </a:p>
          <a:p>
            <a:pPr marL="571500" indent="-571500">
              <a:buFont typeface="Wingdings" pitchFamily="2" charset="2"/>
              <a:buNone/>
            </a:pPr>
            <a:r>
              <a:rPr lang="en-US" sz="2800" i="1" dirty="0">
                <a:latin typeface="Times New Roman" pitchFamily="18" charset="0"/>
              </a:rPr>
              <a:t>     A. (3 + 2i) - (3 - 2i)               B.  (2 + 5i) + (2 - 5i)</a:t>
            </a:r>
          </a:p>
          <a:p>
            <a:pPr marL="571500" indent="-571500">
              <a:buFont typeface="Wingdings" pitchFamily="2" charset="2"/>
              <a:buNone/>
            </a:pPr>
            <a:endParaRPr lang="en-US" sz="2800" i="1" dirty="0">
              <a:latin typeface="Times New Roman" pitchFamily="18" charset="0"/>
            </a:endParaRPr>
          </a:p>
          <a:p>
            <a:pPr marL="571500" indent="-571500">
              <a:buFont typeface="Wingdings" pitchFamily="2" charset="2"/>
              <a:buNone/>
            </a:pPr>
            <a:r>
              <a:rPr lang="en-US" sz="2800" i="1" dirty="0">
                <a:latin typeface="Times New Roman" pitchFamily="18" charset="0"/>
              </a:rPr>
              <a:t>     C. (1 + 2i)</a:t>
            </a:r>
            <a:r>
              <a:rPr lang="en-US" sz="2800" i="1" baseline="30000" dirty="0">
                <a:latin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</a:rPr>
              <a:t>                            D. (2 + 3i).(3 - 2i)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8600" y="3749457"/>
            <a:ext cx="8763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None/>
            </a:pPr>
            <a:r>
              <a:rPr lang="en-US" sz="2800" dirty="0" err="1">
                <a:solidFill>
                  <a:schemeClr val="accent2"/>
                </a:solidFill>
                <a:latin typeface="Times New Roman" pitchFamily="18" charset="0"/>
              </a:rPr>
              <a:t>Câu</a:t>
            </a:r>
            <a:r>
              <a:rPr lang="en-US" sz="2800" dirty="0">
                <a:solidFill>
                  <a:schemeClr val="accent2"/>
                </a:solidFill>
                <a:latin typeface="Times New Roman" pitchFamily="18" charset="0"/>
              </a:rPr>
              <a:t> 2.</a:t>
            </a:r>
            <a:r>
              <a:rPr lang="en-US" sz="2800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phức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i="1" dirty="0">
                <a:latin typeface="Times New Roman" pitchFamily="18" charset="0"/>
              </a:rPr>
              <a:t>z = (2 + i)</a:t>
            </a:r>
            <a:r>
              <a:rPr lang="en-US" sz="2800" i="1" baseline="30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 . </a:t>
            </a:r>
            <a:r>
              <a:rPr lang="en-US" sz="2800" dirty="0" err="1">
                <a:latin typeface="Times New Roman" pitchFamily="18" charset="0"/>
              </a:rPr>
              <a:t>Khẳng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</a:rPr>
              <a:t>?</a:t>
            </a:r>
          </a:p>
          <a:p>
            <a:pPr marL="571500" indent="-571500">
              <a:buFont typeface="Wingdings" pitchFamily="2" charset="2"/>
              <a:buNone/>
            </a:pPr>
            <a:endParaRPr lang="en-US" sz="28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     A.  z </a:t>
            </a:r>
            <a:r>
              <a:rPr lang="en-US" sz="2800" dirty="0" err="1">
                <a:latin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dương</a:t>
            </a:r>
            <a:r>
              <a:rPr lang="en-US" sz="2800" dirty="0">
                <a:latin typeface="Times New Roman" pitchFamily="18" charset="0"/>
              </a:rPr>
              <a:t>                      B. z </a:t>
            </a:r>
            <a:r>
              <a:rPr lang="en-US" sz="2800" dirty="0" err="1">
                <a:latin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ảo</a:t>
            </a:r>
            <a:r>
              <a:rPr lang="en-US" sz="2800" dirty="0">
                <a:latin typeface="Times New Roman" pitchFamily="18" charset="0"/>
              </a:rPr>
              <a:t> </a:t>
            </a:r>
          </a:p>
          <a:p>
            <a:endParaRPr lang="en-US" sz="28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     C.  z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mô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đun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</a:rPr>
              <a:t> 5            D. M(3;-4) </a:t>
            </a:r>
            <a:r>
              <a:rPr lang="en-US" sz="2800" dirty="0" err="1">
                <a:latin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</a:rPr>
              <a:t> z</a:t>
            </a:r>
          </a:p>
        </p:txBody>
      </p:sp>
      <p:sp>
        <p:nvSpPr>
          <p:cNvPr id="27" name="Oval 26"/>
          <p:cNvSpPr/>
          <p:nvPr/>
        </p:nvSpPr>
        <p:spPr>
          <a:xfrm>
            <a:off x="4578926" y="2286000"/>
            <a:ext cx="678874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</a:rPr>
              <a:t>B.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533400" y="5715000"/>
            <a:ext cx="678874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</a:rPr>
              <a:t>C.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0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/>
                <a:t>LỚP</a:t>
              </a:r>
              <a:r>
                <a:rPr lang="en-US" b="1" dirty="0"/>
                <a:t> </a:t>
              </a:r>
            </a:p>
            <a:p>
              <a:pPr algn="ctr"/>
              <a:r>
                <a:rPr lang="en-US" sz="2800" b="1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2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Rounded Rectangle 42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/>
                <a:t>LỚP</a:t>
              </a:r>
              <a:r>
                <a:rPr lang="en-US" b="1" dirty="0"/>
                <a:t> </a:t>
              </a:r>
            </a:p>
            <a:p>
              <a:pPr algn="ctr"/>
              <a:r>
                <a:rPr lang="en-US" sz="2800" b="1" dirty="0"/>
                <a:t>12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8600" y="1281113"/>
            <a:ext cx="1125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>
                <a:solidFill>
                  <a:schemeClr val="accent2"/>
                </a:solidFill>
              </a:rPr>
              <a:t>Câu</a:t>
            </a:r>
            <a:r>
              <a:rPr lang="en-US" sz="2400" b="1" dirty="0">
                <a:solidFill>
                  <a:schemeClr val="accent2"/>
                </a:solidFill>
              </a:rPr>
              <a:t> 3: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24000" y="1263650"/>
            <a:ext cx="7156126" cy="842963"/>
            <a:chOff x="1524000" y="1263650"/>
            <a:chExt cx="7156126" cy="842963"/>
          </a:xfrm>
        </p:grpSpPr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1524000" y="1263650"/>
              <a:ext cx="715612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/>
                <a:t>Cho </a:t>
              </a:r>
              <a:r>
                <a:rPr lang="en-US" sz="2400" b="1" dirty="0" err="1"/>
                <a:t>hai</a:t>
              </a:r>
              <a:r>
                <a:rPr lang="en-US" sz="2400" b="1" dirty="0"/>
                <a:t> </a:t>
              </a:r>
              <a:r>
                <a:rPr lang="en-US" sz="2400" b="1" dirty="0" err="1"/>
                <a:t>số</a:t>
              </a:r>
              <a:r>
                <a:rPr lang="en-US" sz="2400" b="1" dirty="0"/>
                <a:t> </a:t>
              </a:r>
              <a:r>
                <a:rPr lang="en-US" sz="2400" b="1" dirty="0" err="1"/>
                <a:t>phức</a:t>
              </a:r>
              <a:r>
                <a:rPr lang="en-US" sz="2400" b="1" dirty="0"/>
                <a:t> Z  = 1+i, Z  = 2 –3i. </a:t>
              </a:r>
              <a:r>
                <a:rPr lang="en-US" sz="2400" b="1" dirty="0" err="1"/>
                <a:t>Tính</a:t>
              </a:r>
              <a:r>
                <a:rPr lang="en-US" sz="2400" b="1" dirty="0"/>
                <a:t> </a:t>
              </a:r>
              <a:r>
                <a:rPr lang="en-US" sz="2400" b="1" dirty="0" err="1"/>
                <a:t>môđun</a:t>
              </a:r>
              <a:endParaRPr lang="en-US" sz="2400" b="1" dirty="0"/>
            </a:p>
            <a:p>
              <a:pPr eaLnBrk="1" hangingPunct="1"/>
              <a:r>
                <a:rPr lang="en-US" sz="2400" b="1" dirty="0" err="1"/>
                <a:t>của</a:t>
              </a:r>
              <a:r>
                <a:rPr lang="en-US" sz="2400" b="1" dirty="0"/>
                <a:t> </a:t>
              </a:r>
              <a:r>
                <a:rPr lang="en-US" sz="2400" b="1" dirty="0" err="1"/>
                <a:t>số</a:t>
              </a:r>
              <a:r>
                <a:rPr lang="en-US" sz="2400" b="1" dirty="0"/>
                <a:t> </a:t>
              </a:r>
              <a:r>
                <a:rPr lang="en-US" sz="2400" b="1" dirty="0" err="1"/>
                <a:t>phức</a:t>
              </a:r>
              <a:r>
                <a:rPr lang="en-US" sz="2400" b="1" dirty="0"/>
                <a:t>  Z  + Z</a:t>
              </a:r>
            </a:p>
          </p:txBody>
        </p: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4329113" y="1798638"/>
              <a:ext cx="2841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 b="1" dirty="0"/>
                <a:t>2</a:t>
              </a: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3716338" y="1798638"/>
              <a:ext cx="2841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 b="1"/>
                <a:t>1</a:t>
              </a: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4203700" y="1417638"/>
              <a:ext cx="2841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 b="1" dirty="0"/>
                <a:t>1</a:t>
              </a:r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5424488" y="1433513"/>
              <a:ext cx="2841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 b="1" dirty="0"/>
                <a:t>2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162050" y="2206625"/>
            <a:ext cx="2590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/>
              <a:t>A. |Z  + Z  | = √13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833563" y="2379663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/>
              <a:t>1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457450" y="239395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/>
              <a:t>2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3265488" y="2271713"/>
            <a:ext cx="3810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124450" y="2270125"/>
            <a:ext cx="2419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/>
              <a:t>B. |Z  + Z  | = √5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795963" y="2443163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/>
              <a:t>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419850" y="245745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7227888" y="2316163"/>
            <a:ext cx="3048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122363" y="2794000"/>
            <a:ext cx="233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/>
              <a:t>C. |Z  + Z  | =  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793875" y="2967038"/>
            <a:ext cx="2841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/>
              <a:t>1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417763" y="2981325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/>
              <a:t>2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114925" y="2857500"/>
            <a:ext cx="2335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/>
              <a:t>D. |Z  + Z  | =  5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756275" y="3030538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/>
              <a:t>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380163" y="3044825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/>
              <a:t>2</a:t>
            </a:r>
          </a:p>
        </p:txBody>
      </p:sp>
      <p:sp>
        <p:nvSpPr>
          <p:cNvPr id="38" name="TextBox 38"/>
          <p:cNvSpPr txBox="1">
            <a:spLocks noChangeArrowheads="1"/>
          </p:cNvSpPr>
          <p:nvPr/>
        </p:nvSpPr>
        <p:spPr bwMode="auto">
          <a:xfrm>
            <a:off x="228600" y="3594100"/>
            <a:ext cx="1125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>
                <a:solidFill>
                  <a:schemeClr val="accent2"/>
                </a:solidFill>
              </a:rPr>
              <a:t>Câu</a:t>
            </a:r>
            <a:r>
              <a:rPr lang="en-US" sz="2400" b="1" dirty="0">
                <a:solidFill>
                  <a:schemeClr val="accent2"/>
                </a:solidFill>
              </a:rPr>
              <a:t> 4:</a:t>
            </a:r>
          </a:p>
        </p:txBody>
      </p:sp>
      <p:sp>
        <p:nvSpPr>
          <p:cNvPr id="39" name="TextBox 39"/>
          <p:cNvSpPr txBox="1">
            <a:spLocks noChangeArrowheads="1"/>
          </p:cNvSpPr>
          <p:nvPr/>
        </p:nvSpPr>
        <p:spPr bwMode="auto">
          <a:xfrm>
            <a:off x="1295400" y="3576638"/>
            <a:ext cx="7848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/>
              <a:t>Điểm</a:t>
            </a:r>
            <a:r>
              <a:rPr lang="en-US" sz="2400" b="1" dirty="0"/>
              <a:t> </a:t>
            </a:r>
            <a:r>
              <a:rPr lang="en-US" sz="2400" b="1" dirty="0" err="1"/>
              <a:t>biểu</a:t>
            </a:r>
            <a:r>
              <a:rPr lang="en-US" sz="2400" b="1" dirty="0"/>
              <a:t> </a:t>
            </a:r>
            <a:r>
              <a:rPr lang="en-US" sz="2400" b="1" dirty="0" err="1"/>
              <a:t>diễn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phức</a:t>
            </a:r>
            <a:r>
              <a:rPr lang="en-US" sz="2400" b="1" dirty="0"/>
              <a:t> z = (√2 + i)² + (√2 – i)² </a:t>
            </a:r>
            <a:r>
              <a:rPr lang="en-US" sz="2400" b="1" dirty="0" err="1"/>
              <a:t>là</a:t>
            </a:r>
            <a:r>
              <a:rPr lang="en-US" sz="2400" b="1" dirty="0"/>
              <a:t>:</a:t>
            </a:r>
          </a:p>
        </p:txBody>
      </p:sp>
      <p:sp>
        <p:nvSpPr>
          <p:cNvPr id="40" name="TextBox 44"/>
          <p:cNvSpPr txBox="1">
            <a:spLocks noChangeArrowheads="1"/>
          </p:cNvSpPr>
          <p:nvPr/>
        </p:nvSpPr>
        <p:spPr bwMode="auto">
          <a:xfrm>
            <a:off x="1147763" y="4281488"/>
            <a:ext cx="1484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/>
              <a:t>A. </a:t>
            </a:r>
            <a:r>
              <a:rPr lang="en-US" sz="2400" b="1" dirty="0">
                <a:cs typeface="Arial" charset="0"/>
                <a:sym typeface="Symbol" pitchFamily="18" charset="2"/>
              </a:rPr>
              <a:t>M(0;2)</a:t>
            </a:r>
            <a:endParaRPr lang="en-US" sz="2400" b="1" dirty="0"/>
          </a:p>
        </p:txBody>
      </p:sp>
      <p:sp>
        <p:nvSpPr>
          <p:cNvPr id="49" name="TextBox 44"/>
          <p:cNvSpPr txBox="1">
            <a:spLocks noChangeArrowheads="1"/>
          </p:cNvSpPr>
          <p:nvPr/>
        </p:nvSpPr>
        <p:spPr bwMode="auto">
          <a:xfrm>
            <a:off x="5191125" y="4281488"/>
            <a:ext cx="1587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/>
              <a:t>B. </a:t>
            </a:r>
            <a:r>
              <a:rPr lang="en-US" sz="2400" b="1" dirty="0">
                <a:cs typeface="Arial" charset="0"/>
                <a:sym typeface="Symbol" pitchFamily="18" charset="2"/>
              </a:rPr>
              <a:t>M(-2;0)</a:t>
            </a:r>
            <a:endParaRPr lang="en-US" sz="2400" b="1" dirty="0"/>
          </a:p>
        </p:txBody>
      </p:sp>
      <p:sp>
        <p:nvSpPr>
          <p:cNvPr id="50" name="TextBox 44"/>
          <p:cNvSpPr txBox="1">
            <a:spLocks noChangeArrowheads="1"/>
          </p:cNvSpPr>
          <p:nvPr/>
        </p:nvSpPr>
        <p:spPr bwMode="auto">
          <a:xfrm>
            <a:off x="1147763" y="4810125"/>
            <a:ext cx="1484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/>
              <a:t>C. </a:t>
            </a:r>
            <a:r>
              <a:rPr lang="en-US" sz="2400" b="1" dirty="0">
                <a:cs typeface="Arial" charset="0"/>
                <a:sym typeface="Symbol" pitchFamily="18" charset="2"/>
              </a:rPr>
              <a:t>M(2;0)</a:t>
            </a:r>
            <a:endParaRPr lang="en-US" sz="2400" b="1" dirty="0"/>
          </a:p>
        </p:txBody>
      </p:sp>
      <p:sp>
        <p:nvSpPr>
          <p:cNvPr id="51" name="TextBox 44"/>
          <p:cNvSpPr txBox="1">
            <a:spLocks noChangeArrowheads="1"/>
          </p:cNvSpPr>
          <p:nvPr/>
        </p:nvSpPr>
        <p:spPr bwMode="auto">
          <a:xfrm>
            <a:off x="5167313" y="4891088"/>
            <a:ext cx="1587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/>
              <a:t>D. </a:t>
            </a:r>
            <a:r>
              <a:rPr lang="en-US" sz="2400" b="1" dirty="0">
                <a:cs typeface="Arial" charset="0"/>
                <a:sym typeface="Symbol" pitchFamily="18" charset="2"/>
              </a:rPr>
              <a:t>M(0;-2)</a:t>
            </a:r>
            <a:endParaRPr lang="en-US" sz="2400" b="1" dirty="0"/>
          </a:p>
        </p:txBody>
      </p:sp>
      <p:sp>
        <p:nvSpPr>
          <p:cNvPr id="52" name="TextBox 38"/>
          <p:cNvSpPr txBox="1">
            <a:spLocks noChangeArrowheads="1"/>
          </p:cNvSpPr>
          <p:nvPr/>
        </p:nvSpPr>
        <p:spPr bwMode="auto">
          <a:xfrm>
            <a:off x="98425" y="5172075"/>
            <a:ext cx="849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/>
              <a:t>Giải</a:t>
            </a:r>
            <a:r>
              <a:rPr lang="en-US" sz="24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3" name="TextBox 38"/>
          <p:cNvSpPr txBox="1">
            <a:spLocks noChangeArrowheads="1"/>
          </p:cNvSpPr>
          <p:nvPr/>
        </p:nvSpPr>
        <p:spPr bwMode="auto">
          <a:xfrm>
            <a:off x="838200" y="5524500"/>
            <a:ext cx="6629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762000" y="6073775"/>
            <a:ext cx="838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cs typeface="Arial" charset="0"/>
                <a:sym typeface="Symbol" pitchFamily="18" charset="2"/>
              </a:rPr>
              <a:t> </a:t>
            </a:r>
            <a:r>
              <a:rPr lang="en-US" sz="2400" b="1" dirty="0" err="1">
                <a:cs typeface="Arial" charset="0"/>
                <a:sym typeface="Symbol" pitchFamily="18" charset="2"/>
              </a:rPr>
              <a:t>Điểm</a:t>
            </a:r>
            <a:r>
              <a:rPr lang="en-US" sz="2400" b="1" dirty="0"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cs typeface="Arial" charset="0"/>
                <a:sym typeface="Symbol" pitchFamily="18" charset="2"/>
              </a:rPr>
              <a:t>biểu</a:t>
            </a:r>
            <a:r>
              <a:rPr lang="en-US" sz="2400" b="1" dirty="0"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cs typeface="Arial" charset="0"/>
                <a:sym typeface="Symbol" pitchFamily="18" charset="2"/>
              </a:rPr>
              <a:t>diễn</a:t>
            </a:r>
            <a:r>
              <a:rPr lang="en-US" sz="2400" b="1" dirty="0"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cs typeface="Arial" charset="0"/>
                <a:sym typeface="Symbol" pitchFamily="18" charset="2"/>
              </a:rPr>
              <a:t>hình</a:t>
            </a:r>
            <a:r>
              <a:rPr lang="en-US" sz="2400" b="1" dirty="0"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cs typeface="Arial" charset="0"/>
                <a:sym typeface="Symbol" pitchFamily="18" charset="2"/>
              </a:rPr>
              <a:t>học</a:t>
            </a:r>
            <a:r>
              <a:rPr lang="en-US" sz="2400" b="1" dirty="0">
                <a:cs typeface="Arial" charset="0"/>
                <a:sym typeface="Symbol" pitchFamily="18" charset="2"/>
              </a:rPr>
              <a:t>  </a:t>
            </a:r>
            <a:r>
              <a:rPr lang="en-US" sz="2400" b="1" dirty="0" err="1">
                <a:cs typeface="Arial" charset="0"/>
                <a:sym typeface="Symbol" pitchFamily="18" charset="2"/>
              </a:rPr>
              <a:t>của</a:t>
            </a:r>
            <a:r>
              <a:rPr lang="en-US" sz="2400" b="1" dirty="0"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cs typeface="Arial" charset="0"/>
                <a:sym typeface="Symbol" pitchFamily="18" charset="2"/>
              </a:rPr>
              <a:t>số</a:t>
            </a:r>
            <a:r>
              <a:rPr lang="en-US" sz="2400" b="1" dirty="0"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cs typeface="Arial" charset="0"/>
                <a:sym typeface="Symbol" pitchFamily="18" charset="2"/>
              </a:rPr>
              <a:t>phức</a:t>
            </a:r>
            <a:r>
              <a:rPr lang="en-US" sz="2400" b="1" dirty="0">
                <a:cs typeface="Arial" charset="0"/>
                <a:sym typeface="Symbol" pitchFamily="18" charset="2"/>
              </a:rPr>
              <a:t> z = 2 </a:t>
            </a:r>
            <a:r>
              <a:rPr lang="en-US" sz="2400" b="1" dirty="0" err="1">
                <a:cs typeface="Arial" charset="0"/>
                <a:sym typeface="Symbol" pitchFamily="18" charset="2"/>
              </a:rPr>
              <a:t>là</a:t>
            </a:r>
            <a:r>
              <a:rPr lang="en-US" sz="2400" b="1" dirty="0">
                <a:cs typeface="Arial" charset="0"/>
                <a:sym typeface="Symbol" pitchFamily="18" charset="2"/>
              </a:rPr>
              <a:t> M(2;0) </a:t>
            </a:r>
            <a:r>
              <a:rPr lang="en-US" sz="2400" b="1" dirty="0">
                <a:cs typeface="Arial" charset="0"/>
              </a:rPr>
              <a:t> </a:t>
            </a:r>
            <a:endParaRPr lang="en-US" sz="2400" b="1" baseline="30000" dirty="0">
              <a:cs typeface="Arial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7651750" y="3643313"/>
            <a:ext cx="3048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261100" y="3640138"/>
            <a:ext cx="3048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39"/>
          <p:cNvSpPr txBox="1">
            <a:spLocks noChangeArrowheads="1"/>
          </p:cNvSpPr>
          <p:nvPr/>
        </p:nvSpPr>
        <p:spPr bwMode="auto">
          <a:xfrm>
            <a:off x="762000" y="5543550"/>
            <a:ext cx="838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/>
              <a:t> z = (√2 + i)² + (√2  – i)² = 2 + 2√2  i + i² + 2 - 2√2  i + i² = </a:t>
            </a:r>
            <a:r>
              <a:rPr lang="en-US" sz="2400" b="1" dirty="0">
                <a:solidFill>
                  <a:srgbClr val="FFC000"/>
                </a:solidFill>
              </a:rPr>
              <a:t>2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3062288" y="561975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676400" y="5603875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149850" y="561975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224713" y="560705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970012" y="2114550"/>
            <a:ext cx="678874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en-US" sz="24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952230" y="4736416"/>
            <a:ext cx="678874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</a:rPr>
              <a:t>C.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89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/>
      <p:bldP spid="24" grpId="0"/>
      <p:bldP spid="25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39" grpId="0"/>
      <p:bldP spid="40" grpId="0"/>
      <p:bldP spid="49" grpId="0"/>
      <p:bldP spid="50" grpId="0"/>
      <p:bldP spid="51" grpId="0"/>
      <p:bldP spid="52" grpId="0"/>
      <p:bldP spid="53" grpId="0"/>
      <p:bldP spid="54" grpId="0"/>
      <p:bldP spid="57" grpId="0"/>
      <p:bldP spid="62" grpId="0" animBg="1"/>
      <p:bldP spid="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2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Rounded Rectangle 42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590583" y="4572000"/>
            <a:ext cx="76962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800" b="1" i="1" dirty="0" err="1">
                <a:solidFill>
                  <a:schemeClr val="folHlink"/>
                </a:solidFill>
                <a:latin typeface="Times New Roman" pitchFamily="18" charset="0"/>
              </a:rPr>
              <a:t>Giải</a:t>
            </a:r>
            <a:r>
              <a:rPr lang="en-US" sz="2800" b="1" i="1" dirty="0">
                <a:solidFill>
                  <a:schemeClr val="folHlink"/>
                </a:solidFill>
                <a:latin typeface="Times New Roman" pitchFamily="18" charset="0"/>
              </a:rPr>
              <a:t> . </a:t>
            </a:r>
          </a:p>
          <a:p>
            <a:pPr>
              <a:buFont typeface="Wingdings" pitchFamily="2" charset="2"/>
              <a:buNone/>
            </a:pPr>
            <a:endParaRPr lang="en-US" sz="28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sz="3200" b="1" i="1" dirty="0">
                <a:solidFill>
                  <a:schemeClr val="accent2"/>
                </a:solidFill>
                <a:latin typeface="Times New Roman" pitchFamily="18" charset="0"/>
              </a:rPr>
              <a:t>i </a:t>
            </a:r>
            <a:r>
              <a:rPr lang="en-US" sz="3200" b="1" i="1" baseline="30000" dirty="0">
                <a:solidFill>
                  <a:schemeClr val="accent2"/>
                </a:solidFill>
                <a:latin typeface="Times New Roman" pitchFamily="18" charset="0"/>
              </a:rPr>
              <a:t>2345  </a:t>
            </a:r>
            <a:r>
              <a:rPr lang="en-US" sz="3200" b="1" i="1" dirty="0">
                <a:latin typeface="Times New Roman" pitchFamily="18" charset="0"/>
              </a:rPr>
              <a:t>= i </a:t>
            </a:r>
            <a:r>
              <a:rPr lang="en-US" sz="3200" b="1" i="1" baseline="30000" dirty="0">
                <a:latin typeface="Times New Roman" pitchFamily="18" charset="0"/>
              </a:rPr>
              <a:t>4.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baseline="30000" dirty="0">
                <a:latin typeface="Times New Roman" pitchFamily="18" charset="0"/>
              </a:rPr>
              <a:t>586 +1</a:t>
            </a:r>
            <a:r>
              <a:rPr lang="en-US" sz="3200" b="1" i="1" dirty="0">
                <a:latin typeface="Times New Roman" pitchFamily="18" charset="0"/>
              </a:rPr>
              <a:t>  = i</a:t>
            </a:r>
            <a:r>
              <a:rPr lang="en-US" sz="3200" b="1" i="1" baseline="30000" dirty="0">
                <a:latin typeface="Times New Roman" pitchFamily="18" charset="0"/>
              </a:rPr>
              <a:t> 1</a:t>
            </a:r>
            <a:r>
              <a:rPr lang="en-US" sz="3200" b="1" i="1" dirty="0">
                <a:latin typeface="Times New Roman" pitchFamily="18" charset="0"/>
              </a:rPr>
              <a:t>  </a:t>
            </a:r>
            <a:r>
              <a:rPr lang="en-US" sz="3200" b="1" i="1" dirty="0">
                <a:solidFill>
                  <a:schemeClr val="accent2"/>
                </a:solidFill>
                <a:latin typeface="Times New Roman" pitchFamily="18" charset="0"/>
              </a:rPr>
              <a:t>= i</a:t>
            </a:r>
            <a:endParaRPr lang="en-US" sz="3200" b="1" i="1" baseline="300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0104" y="1600200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800" b="1" dirty="0" err="1">
                <a:solidFill>
                  <a:schemeClr val="accent2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chemeClr val="accent2"/>
                </a:solidFill>
                <a:latin typeface="Times New Roman" pitchFamily="18" charset="0"/>
              </a:rPr>
              <a:t> 5:</a:t>
            </a:r>
            <a:r>
              <a:rPr lang="en-US" sz="2800" b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itchFamily="18" charset="0"/>
              </a:rPr>
              <a:t>Đẳng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itchFamily="18" charset="0"/>
              </a:rPr>
              <a:t>thức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itchFamily="18" charset="0"/>
              </a:rPr>
              <a:t>nào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itchFamily="18" charset="0"/>
              </a:rPr>
              <a:t>trong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itchFamily="18" charset="0"/>
              </a:rPr>
              <a:t>các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itchFamily="18" charset="0"/>
              </a:rPr>
              <a:t>đẳng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itchFamily="18" charset="0"/>
              </a:rPr>
              <a:t>thức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itchFamily="18" charset="0"/>
              </a:rPr>
              <a:t>sau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itchFamily="18" charset="0"/>
              </a:rPr>
              <a:t>là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itchFamily="18" charset="0"/>
              </a:rPr>
              <a:t>đúng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?</a:t>
            </a:r>
          </a:p>
          <a:p>
            <a:pPr>
              <a:buFont typeface="Wingdings" pitchFamily="2" charset="2"/>
              <a:buNone/>
            </a:pPr>
            <a:endParaRPr lang="en-US" sz="2800" b="1" i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     </a:t>
            </a:r>
            <a:r>
              <a:rPr lang="en-US" sz="2800" b="1" i="1" dirty="0">
                <a:latin typeface="Times New Roman" pitchFamily="18" charset="0"/>
              </a:rPr>
              <a:t>A. i</a:t>
            </a:r>
            <a:r>
              <a:rPr lang="en-US" sz="2800" b="1" i="1" baseline="30000" dirty="0">
                <a:latin typeface="Times New Roman" pitchFamily="18" charset="0"/>
              </a:rPr>
              <a:t>1997  </a:t>
            </a:r>
            <a:r>
              <a:rPr lang="en-US" sz="2800" b="1" i="1" dirty="0">
                <a:latin typeface="Times New Roman" pitchFamily="18" charset="0"/>
              </a:rPr>
              <a:t>= - 1                       B. i</a:t>
            </a:r>
            <a:r>
              <a:rPr lang="en-US" sz="2800" b="1" i="1" baseline="30000" dirty="0">
                <a:latin typeface="Times New Roman" pitchFamily="18" charset="0"/>
              </a:rPr>
              <a:t>2011  </a:t>
            </a:r>
            <a:r>
              <a:rPr lang="en-US" sz="2800" b="1" i="1" dirty="0">
                <a:latin typeface="Times New Roman" pitchFamily="18" charset="0"/>
              </a:rPr>
              <a:t>=  i     </a:t>
            </a:r>
          </a:p>
          <a:p>
            <a:r>
              <a:rPr lang="en-US" sz="2800" b="1" i="1" dirty="0">
                <a:latin typeface="Times New Roman" pitchFamily="18" charset="0"/>
              </a:rPr>
              <a:t>   </a:t>
            </a:r>
          </a:p>
          <a:p>
            <a:r>
              <a:rPr lang="en-US" sz="2800" b="1" i="1" dirty="0">
                <a:latin typeface="Times New Roman" pitchFamily="18" charset="0"/>
              </a:rPr>
              <a:t>     C. i</a:t>
            </a:r>
            <a:r>
              <a:rPr lang="en-US" sz="2800" b="1" i="1" baseline="30000" dirty="0">
                <a:latin typeface="Times New Roman" pitchFamily="18" charset="0"/>
              </a:rPr>
              <a:t>2014  </a:t>
            </a:r>
            <a:r>
              <a:rPr lang="en-US" sz="2800" b="1" i="1" dirty="0">
                <a:latin typeface="Times New Roman" pitchFamily="18" charset="0"/>
              </a:rPr>
              <a:t>= - i                        D. i</a:t>
            </a:r>
            <a:r>
              <a:rPr lang="en-US" sz="2800" b="1" i="1" baseline="30000" dirty="0">
                <a:latin typeface="Times New Roman" pitchFamily="18" charset="0"/>
              </a:rPr>
              <a:t>2345  </a:t>
            </a:r>
            <a:r>
              <a:rPr lang="en-US" sz="2800" b="1" i="1" dirty="0">
                <a:latin typeface="Times New Roman" pitchFamily="18" charset="0"/>
              </a:rPr>
              <a:t>=  i</a:t>
            </a:r>
          </a:p>
        </p:txBody>
      </p:sp>
      <p:sp>
        <p:nvSpPr>
          <p:cNvPr id="18" name="Oval 17"/>
          <p:cNvSpPr/>
          <p:nvPr/>
        </p:nvSpPr>
        <p:spPr>
          <a:xfrm>
            <a:off x="4495800" y="3200400"/>
            <a:ext cx="678874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</a:rPr>
              <a:t>D.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9" name="Group 26"/>
          <p:cNvGrpSpPr/>
          <p:nvPr/>
        </p:nvGrpSpPr>
        <p:grpSpPr>
          <a:xfrm>
            <a:off x="225162" y="800848"/>
            <a:ext cx="5649163" cy="438212"/>
            <a:chOff x="7414015" y="7543799"/>
            <a:chExt cx="24884575" cy="876425"/>
          </a:xfrm>
        </p:grpSpPr>
        <p:sp>
          <p:nvSpPr>
            <p:cNvPr id="20" name="TextBox 19"/>
            <p:cNvSpPr txBox="1"/>
            <p:nvPr/>
          </p:nvSpPr>
          <p:spPr>
            <a:xfrm>
              <a:off x="8993183" y="7620003"/>
              <a:ext cx="23305407" cy="800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 DỤ MINH HỌA</a:t>
              </a:r>
            </a:p>
          </p:txBody>
        </p:sp>
        <p:grpSp>
          <p:nvGrpSpPr>
            <p:cNvPr id="21" name="Group 27"/>
            <p:cNvGrpSpPr/>
            <p:nvPr/>
          </p:nvGrpSpPr>
          <p:grpSpPr>
            <a:xfrm>
              <a:off x="7414015" y="7543799"/>
              <a:ext cx="1498398" cy="872846"/>
              <a:chOff x="7414014" y="7543800"/>
              <a:chExt cx="1498398" cy="872846"/>
            </a:xfrm>
          </p:grpSpPr>
          <p:sp>
            <p:nvSpPr>
              <p:cNvPr id="22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" name="Group 29"/>
              <p:cNvGrpSpPr/>
              <p:nvPr/>
            </p:nvGrpSpPr>
            <p:grpSpPr>
              <a:xfrm>
                <a:off x="7414014" y="7640053"/>
                <a:ext cx="1498398" cy="776593"/>
                <a:chOff x="7414014" y="7640053"/>
                <a:chExt cx="1498398" cy="776593"/>
              </a:xfrm>
            </p:grpSpPr>
            <p:sp>
              <p:nvSpPr>
                <p:cNvPr id="24" name="Round Same Side Corner Rectangle 23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7414014" y="7640053"/>
                  <a:ext cx="1498398" cy="738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72689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2444697" y="100317"/>
            <a:ext cx="6546903" cy="4014483"/>
            <a:chOff x="2444697" y="100317"/>
            <a:chExt cx="6546903" cy="4014483"/>
          </a:xfrm>
          <a:solidFill>
            <a:srgbClr val="99FFCC"/>
          </a:solidFill>
        </p:grpSpPr>
        <p:grpSp>
          <p:nvGrpSpPr>
            <p:cNvPr id="78" name="Group 77"/>
            <p:cNvGrpSpPr/>
            <p:nvPr/>
          </p:nvGrpSpPr>
          <p:grpSpPr>
            <a:xfrm>
              <a:off x="2444697" y="100317"/>
              <a:ext cx="6546903" cy="4014483"/>
              <a:chOff x="2444697" y="100317"/>
              <a:chExt cx="6546903" cy="4014483"/>
            </a:xfrm>
            <a:grpFill/>
          </p:grpSpPr>
          <p:sp>
            <p:nvSpPr>
              <p:cNvPr id="62" name="Rounded Rectangle 61"/>
              <p:cNvSpPr/>
              <p:nvPr/>
            </p:nvSpPr>
            <p:spPr>
              <a:xfrm>
                <a:off x="2895600" y="100317"/>
                <a:ext cx="6096000" cy="3938283"/>
              </a:xfrm>
              <a:prstGeom prst="roundRect">
                <a:avLst/>
              </a:prstGeom>
              <a:grpFill/>
              <a:ln>
                <a:solidFill>
                  <a:srgbClr val="92D050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>
                  <a:lnSpc>
                    <a:spcPct val="160000"/>
                  </a:lnSpc>
                </a:pPr>
                <a:endParaRPr lang="en-US" sz="21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ct val="160000"/>
                  </a:lnSpc>
                </a:pPr>
                <a:endParaRPr lang="en-US" sz="21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ct val="160000"/>
                  </a:lnSpc>
                </a:pPr>
                <a:r>
                  <a:rPr lang="vi-VN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</a:p>
              <a:p>
                <a:pPr marL="342900" indent="-342900">
                  <a:lnSpc>
                    <a:spcPct val="160000"/>
                  </a:lnSpc>
                  <a:buFontTx/>
                  <a:buChar char="-"/>
                </a:pP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Phần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thực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   .  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Phần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ảo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   .</a:t>
                </a:r>
              </a:p>
              <a:p>
                <a:pPr marL="342900" indent="-342900">
                  <a:lnSpc>
                    <a:spcPct val="160000"/>
                  </a:lnSpc>
                  <a:buFontTx/>
                  <a:buChar char="-"/>
                </a:pP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Liên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hợp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</a:t>
                </a:r>
              </a:p>
              <a:p>
                <a:pPr marL="342900" indent="-342900">
                  <a:lnSpc>
                    <a:spcPct val="160000"/>
                  </a:lnSpc>
                  <a:buFontTx/>
                  <a:buChar char="-"/>
                </a:pP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Mô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đun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</a:t>
                </a:r>
              </a:p>
              <a:p>
                <a:pPr marL="342900" indent="-342900">
                  <a:lnSpc>
                    <a:spcPct val="160000"/>
                  </a:lnSpc>
                  <a:buFontTx/>
                  <a:buChar char="-"/>
                </a:pP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Biểu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diễn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hình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học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</a:t>
                </a:r>
              </a:p>
              <a:p>
                <a:pPr marL="342900" indent="-342900">
                  <a:lnSpc>
                    <a:spcPct val="160000"/>
                  </a:lnSpc>
                  <a:buFontTx/>
                  <a:buChar char="-"/>
                </a:pP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Số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phức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bằng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100" b="1" spc="50" dirty="0" err="1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nhau</a:t>
                </a:r>
                <a:r>
                  <a:rPr lang="en-US" sz="21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</a:t>
                </a:r>
              </a:p>
              <a:p>
                <a:pPr marL="342900" indent="-342900">
                  <a:lnSpc>
                    <a:spcPct val="160000"/>
                  </a:lnSpc>
                  <a:buFontTx/>
                  <a:buChar char="-"/>
                </a:pPr>
                <a:endParaRPr lang="en-US" sz="21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ct val="160000"/>
                  </a:lnSpc>
                </a:pPr>
                <a:endParaRPr lang="en-US" sz="21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>
                  <a:lnSpc>
                    <a:spcPct val="160000"/>
                  </a:lnSpc>
                </a:pPr>
                <a:endParaRPr lang="en-US" sz="21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aphicFrame>
            <p:nvGraphicFramePr>
              <p:cNvPr id="34" name="Object 3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82579395"/>
                  </p:ext>
                </p:extLst>
              </p:nvPr>
            </p:nvGraphicFramePr>
            <p:xfrm>
              <a:off x="5029200" y="947738"/>
              <a:ext cx="331788" cy="3016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06" name="Equation" r:id="rId3" imgW="139680" imgH="126720" progId="Equation.DSMT4">
                      <p:embed/>
                    </p:oleObj>
                  </mc:Choice>
                  <mc:Fallback>
                    <p:oleObj name="Equation" r:id="rId3" imgW="139680" imgH="1267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5029200" y="947738"/>
                            <a:ext cx="331788" cy="30162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5" name="Object 3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2237459"/>
                  </p:ext>
                </p:extLst>
              </p:nvPr>
            </p:nvGraphicFramePr>
            <p:xfrm>
              <a:off x="6866248" y="859970"/>
              <a:ext cx="265005" cy="3823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07" name="Equation" r:id="rId5" imgW="114120" imgH="164880" progId="Equation.DSMT4">
                      <p:embed/>
                    </p:oleObj>
                  </mc:Choice>
                  <mc:Fallback>
                    <p:oleObj name="Equation" r:id="rId5" imgW="11412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6866248" y="859970"/>
                            <a:ext cx="265005" cy="38239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6" name="Object 3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69904879"/>
                  </p:ext>
                </p:extLst>
              </p:nvPr>
            </p:nvGraphicFramePr>
            <p:xfrm>
              <a:off x="6334125" y="2328863"/>
              <a:ext cx="1370013" cy="6429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08" name="Equation" r:id="rId7" imgW="647640" imgH="304560" progId="Equation.DSMT4">
                      <p:embed/>
                    </p:oleObj>
                  </mc:Choice>
                  <mc:Fallback>
                    <p:oleObj name="Equation" r:id="rId7" imgW="647640" imgH="30456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6334125" y="2328863"/>
                            <a:ext cx="1370013" cy="64293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9" name="Object 6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71325255"/>
                  </p:ext>
                </p:extLst>
              </p:nvPr>
            </p:nvGraphicFramePr>
            <p:xfrm>
              <a:off x="4930775" y="1363663"/>
              <a:ext cx="1728788" cy="3952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09" name="Equation" r:id="rId9" imgW="723600" imgH="164880" progId="Equation.DSMT4">
                      <p:embed/>
                    </p:oleObj>
                  </mc:Choice>
                  <mc:Fallback>
                    <p:oleObj name="Equation" r:id="rId9" imgW="72360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4930775" y="1363663"/>
                            <a:ext cx="1728788" cy="3952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2" name="Object 7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3693396"/>
                  </p:ext>
                </p:extLst>
              </p:nvPr>
            </p:nvGraphicFramePr>
            <p:xfrm>
              <a:off x="4827588" y="1725613"/>
              <a:ext cx="2284412" cy="7254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10" name="Equation" r:id="rId11" imgW="1002960" imgH="317160" progId="Equation.DSMT4">
                      <p:embed/>
                    </p:oleObj>
                  </mc:Choice>
                  <mc:Fallback>
                    <p:oleObj name="Equation" r:id="rId11" imgW="1002960" imgH="31716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4827588" y="1725613"/>
                            <a:ext cx="2284412" cy="7254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5" name="Object 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26601139"/>
                  </p:ext>
                </p:extLst>
              </p:nvPr>
            </p:nvGraphicFramePr>
            <p:xfrm>
              <a:off x="3910013" y="2960688"/>
              <a:ext cx="3840162" cy="11541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11" name="Equation" r:id="rId13" imgW="1777680" imgH="533160" progId="Equation.DSMT4">
                      <p:embed/>
                    </p:oleObj>
                  </mc:Choice>
                  <mc:Fallback>
                    <p:oleObj name="Equation" r:id="rId13" imgW="1777680" imgH="53316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3910013" y="2960688"/>
                            <a:ext cx="3840162" cy="115411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" name="Object 3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13758088"/>
                  </p:ext>
                </p:extLst>
              </p:nvPr>
            </p:nvGraphicFramePr>
            <p:xfrm>
              <a:off x="3690753" y="195828"/>
              <a:ext cx="4615047" cy="7947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12" name="Equation" r:id="rId15" imgW="2247840" imgH="330120" progId="Equation.DSMT4">
                      <p:embed/>
                    </p:oleObj>
                  </mc:Choice>
                  <mc:Fallback>
                    <p:oleObj name="Equation" r:id="rId15" imgW="2247840" imgH="3301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3690753" y="195828"/>
                            <a:ext cx="4615047" cy="79477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64" name="Straight Arrow Connector 63"/>
              <p:cNvCxnSpPr/>
              <p:nvPr/>
            </p:nvCxnSpPr>
            <p:spPr>
              <a:xfrm>
                <a:off x="2444697" y="1752600"/>
                <a:ext cx="533400" cy="0"/>
              </a:xfrm>
              <a:prstGeom prst="straightConnector1">
                <a:avLst/>
              </a:prstGeom>
              <a:grpFill/>
              <a:ln w="57150">
                <a:solidFill>
                  <a:srgbClr val="92D050"/>
                </a:solidFill>
                <a:tailEnd type="arrow"/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Rectangle 73"/>
            <p:cNvSpPr/>
            <p:nvPr/>
          </p:nvSpPr>
          <p:spPr>
            <a:xfrm>
              <a:off x="3655422" y="261258"/>
              <a:ext cx="1600200" cy="533400"/>
            </a:xfrm>
            <a:prstGeom prst="rect">
              <a:avLst/>
            </a:prstGeom>
            <a:noFill/>
            <a:ln w="57150">
              <a:solidFill>
                <a:srgbClr val="558B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en-US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76200" y="2846539"/>
            <a:ext cx="1735015" cy="1364397"/>
          </a:xfrm>
          <a:prstGeom prst="roundRect">
            <a:avLst/>
          </a:prstGeom>
          <a:solidFill>
            <a:srgbClr val="56517B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SỐ PHỨC</a:t>
            </a:r>
          </a:p>
          <a:p>
            <a:pPr algn="ctr"/>
            <a:endParaRPr lang="en-US" sz="32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643748" y="685800"/>
            <a:ext cx="2228172" cy="2176699"/>
            <a:chOff x="643748" y="685800"/>
            <a:chExt cx="2228172" cy="2176699"/>
          </a:xfrm>
        </p:grpSpPr>
        <p:sp>
          <p:nvSpPr>
            <p:cNvPr id="40" name="Rounded Rectangle 39"/>
            <p:cNvSpPr/>
            <p:nvPr/>
          </p:nvSpPr>
          <p:spPr>
            <a:xfrm>
              <a:off x="1145526" y="685800"/>
              <a:ext cx="1726394" cy="1715240"/>
            </a:xfrm>
            <a:prstGeom prst="roundRect">
              <a:avLst/>
            </a:prstGeom>
            <a:solidFill>
              <a:srgbClr val="4B9F55"/>
            </a:solidFill>
            <a:ln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cene3d>
              <a:camera prst="perspectiveFront" fov="3300000">
                <a:rot lat="486000" lon="19530000" rev="174000"/>
              </a:camera>
              <a:lightRig rig="harsh" dir="t">
                <a:rot lat="0" lon="0" rev="3000000"/>
              </a:lightRig>
            </a:scene3d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4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Khái niệm </a:t>
              </a:r>
            </a:p>
            <a:p>
              <a:pPr algn="ctr"/>
              <a:r>
                <a:rPr lang="vi-VN" sz="24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cơ bản</a:t>
              </a:r>
              <a:endParaRPr lang="en-US" sz="24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 flipV="1">
              <a:off x="643748" y="1543420"/>
              <a:ext cx="0" cy="1319079"/>
            </a:xfrm>
            <a:prstGeom prst="line">
              <a:avLst/>
            </a:prstGeom>
            <a:ln w="57150">
              <a:solidFill>
                <a:srgbClr val="4B9F55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643748" y="1567804"/>
              <a:ext cx="501778" cy="0"/>
            </a:xfrm>
            <a:prstGeom prst="straightConnector1">
              <a:avLst/>
            </a:prstGeom>
            <a:ln w="57150">
              <a:solidFill>
                <a:srgbClr val="4B9F55"/>
              </a:solidFill>
              <a:tailEnd type="arrow"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643748" y="4229106"/>
            <a:ext cx="2067649" cy="1710892"/>
            <a:chOff x="643748" y="4229106"/>
            <a:chExt cx="2067649" cy="1710892"/>
          </a:xfrm>
        </p:grpSpPr>
        <p:sp>
          <p:nvSpPr>
            <p:cNvPr id="38" name="Rounded Rectangle 37"/>
            <p:cNvSpPr/>
            <p:nvPr/>
          </p:nvSpPr>
          <p:spPr>
            <a:xfrm>
              <a:off x="1295400" y="4648200"/>
              <a:ext cx="1415997" cy="129179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cene3d>
              <a:camera prst="perspectiveFront" fov="3300000">
                <a:rot lat="486000" lon="19530000" rev="174000"/>
              </a:camera>
              <a:lightRig rig="harsh" dir="t">
                <a:rot lat="0" lon="0" rev="3000000"/>
              </a:lightRig>
            </a:scene3d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Phép</a:t>
              </a:r>
              <a:r>
                <a:rPr lang="en-US" sz="24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400" b="1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toán</a:t>
              </a:r>
              <a:endParaRPr lang="en-US" sz="24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 flipV="1">
              <a:off x="643748" y="4229106"/>
              <a:ext cx="0" cy="1046864"/>
            </a:xfrm>
            <a:prstGeom prst="line">
              <a:avLst/>
            </a:prstGeom>
            <a:ln w="57150">
              <a:solidFill>
                <a:srgbClr val="4B9F55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643748" y="5254198"/>
              <a:ext cx="651652" cy="0"/>
            </a:xfrm>
            <a:prstGeom prst="straightConnector1">
              <a:avLst/>
            </a:prstGeom>
            <a:ln w="57150">
              <a:solidFill>
                <a:srgbClr val="4B9F55"/>
              </a:solidFill>
              <a:tailEnd type="arrow"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2362200" y="4207334"/>
            <a:ext cx="6629400" cy="2041066"/>
            <a:chOff x="2362200" y="4207334"/>
            <a:chExt cx="6629400" cy="204106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8" name="Rounded Rectangle 17"/>
            <p:cNvSpPr/>
            <p:nvPr/>
          </p:nvSpPr>
          <p:spPr>
            <a:xfrm>
              <a:off x="2895600" y="4207334"/>
              <a:ext cx="6096000" cy="2041066"/>
            </a:xfrm>
            <a:prstGeom prst="roundRect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>
                <a:lnSpc>
                  <a:spcPct val="120000"/>
                </a:lnSpc>
              </a:pPr>
              <a:endPara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>
                <a:lnSpc>
                  <a:spcPct val="120000"/>
                </a:lnSpc>
              </a:pPr>
              <a:endPara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>
                <a:lnSpc>
                  <a:spcPct val="120000"/>
                </a:lnSpc>
              </a:pPr>
              <a:endPara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en-US" sz="24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-  </a:t>
              </a:r>
              <a:r>
                <a:rPr lang="en-US" sz="2400" b="1" spc="50" dirty="0" err="1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Phép</a:t>
              </a:r>
              <a:r>
                <a:rPr lang="en-US" sz="24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400" b="1" spc="50" dirty="0" err="1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cộng</a:t>
              </a:r>
              <a:r>
                <a:rPr lang="en-US" sz="24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, </a:t>
              </a:r>
              <a:r>
                <a:rPr lang="en-US" sz="2400" b="1" spc="50" dirty="0" err="1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trừ</a:t>
              </a:r>
              <a:r>
                <a:rPr lang="en-US" sz="24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:</a:t>
              </a:r>
            </a:p>
            <a:p>
              <a:pPr marL="342900" indent="-342900">
                <a:lnSpc>
                  <a:spcPct val="120000"/>
                </a:lnSpc>
                <a:buFontTx/>
                <a:buChar char="-"/>
              </a:pPr>
              <a:endPara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342900" indent="-342900">
                <a:lnSpc>
                  <a:spcPct val="120000"/>
                </a:lnSpc>
                <a:buFontTx/>
                <a:buChar char="-"/>
              </a:pPr>
              <a:r>
                <a:rPr lang="en-US" sz="2400" b="1" spc="50" dirty="0" err="1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Phép</a:t>
              </a:r>
              <a:r>
                <a:rPr lang="en-US" sz="24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400" b="1" spc="50" dirty="0" err="1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nhân</a:t>
              </a:r>
              <a:r>
                <a:rPr lang="en-US" sz="24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:</a:t>
              </a:r>
            </a:p>
            <a:p>
              <a:pPr marL="342900" indent="-342900">
                <a:lnSpc>
                  <a:spcPct val="120000"/>
                </a:lnSpc>
                <a:buFontTx/>
                <a:buChar char="-"/>
              </a:pPr>
              <a:endPara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>
                <a:lnSpc>
                  <a:spcPct val="120000"/>
                </a:lnSpc>
              </a:pPr>
              <a:endPara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342900" indent="-342900">
                <a:lnSpc>
                  <a:spcPct val="120000"/>
                </a:lnSpc>
                <a:buFontTx/>
                <a:buChar char="-"/>
              </a:pPr>
              <a:endPara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342900" indent="-342900">
                <a:lnSpc>
                  <a:spcPct val="120000"/>
                </a:lnSpc>
                <a:buFontTx/>
                <a:buChar char="-"/>
              </a:pPr>
              <a:endPara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342900" indent="-342900">
                <a:lnSpc>
                  <a:spcPct val="120000"/>
                </a:lnSpc>
                <a:buFontTx/>
                <a:buChar char="-"/>
              </a:pPr>
              <a:endPara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2362200" y="5410201"/>
              <a:ext cx="533400" cy="8166"/>
            </a:xfrm>
            <a:prstGeom prst="straightConnector1">
              <a:avLst/>
            </a:prstGeom>
            <a:grpFill/>
            <a:ln w="57150">
              <a:tailEnd type="arrow"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8" name="Object 6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2449539"/>
                </p:ext>
              </p:extLst>
            </p:nvPr>
          </p:nvGraphicFramePr>
          <p:xfrm>
            <a:off x="3047912" y="4502508"/>
            <a:ext cx="5791376" cy="7289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3" name="Equation" r:id="rId17" imgW="2425680" imgH="304560" progId="Equation.DSMT4">
                    <p:embed/>
                  </p:oleObj>
                </mc:Choice>
                <mc:Fallback>
                  <p:oleObj name="Equation" r:id="rId17" imgW="242568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047912" y="4502508"/>
                          <a:ext cx="5791376" cy="7289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" name="Object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1125340"/>
                </p:ext>
              </p:extLst>
            </p:nvPr>
          </p:nvGraphicFramePr>
          <p:xfrm>
            <a:off x="3074988" y="5497109"/>
            <a:ext cx="5916612" cy="687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4" name="Equation" r:id="rId19" imgW="2628720" imgH="304560" progId="Equation.DSMT4">
                    <p:embed/>
                  </p:oleObj>
                </mc:Choice>
                <mc:Fallback>
                  <p:oleObj name="Equation" r:id="rId19" imgW="262872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074988" y="5497109"/>
                          <a:ext cx="5916612" cy="68715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8" name="Group 87"/>
          <p:cNvGrpSpPr/>
          <p:nvPr/>
        </p:nvGrpSpPr>
        <p:grpSpPr>
          <a:xfrm>
            <a:off x="478199" y="4229106"/>
            <a:ext cx="1426801" cy="2168244"/>
            <a:chOff x="478199" y="4229106"/>
            <a:chExt cx="1426801" cy="2168244"/>
          </a:xfrm>
        </p:grpSpPr>
        <p:sp>
          <p:nvSpPr>
            <p:cNvPr id="47" name="TextBox 46"/>
            <p:cNvSpPr txBox="1"/>
            <p:nvPr/>
          </p:nvSpPr>
          <p:spPr>
            <a:xfrm>
              <a:off x="971814" y="5627909"/>
              <a:ext cx="93318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…</a:t>
              </a:r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499971" y="4229106"/>
              <a:ext cx="0" cy="1925042"/>
            </a:xfrm>
            <a:prstGeom prst="line">
              <a:avLst/>
            </a:prstGeom>
            <a:ln w="57150">
              <a:solidFill>
                <a:srgbClr val="558B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>
              <a:off x="478199" y="6154148"/>
              <a:ext cx="491375" cy="0"/>
            </a:xfrm>
            <a:prstGeom prst="straightConnector1">
              <a:avLst/>
            </a:prstGeom>
            <a:ln w="57150">
              <a:solidFill>
                <a:srgbClr val="558B2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381000" y="6396335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Bài</a:t>
            </a:r>
            <a:r>
              <a:rPr lang="en-US" sz="24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u="sng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về</a:t>
            </a:r>
            <a:r>
              <a:rPr lang="en-US" sz="24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u="sng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nhà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 B</a:t>
            </a:r>
            <a:r>
              <a:rPr lang="vi-VN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ài tập SGK tr135-136: 1ab,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2ab,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3ab,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4,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5.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9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13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ounded Rectangle 13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9" name="Group 26"/>
          <p:cNvGrpSpPr/>
          <p:nvPr/>
        </p:nvGrpSpPr>
        <p:grpSpPr>
          <a:xfrm>
            <a:off x="228600" y="1123950"/>
            <a:ext cx="5638799" cy="438212"/>
            <a:chOff x="7459670" y="7543799"/>
            <a:chExt cx="24838920" cy="876425"/>
          </a:xfrm>
        </p:grpSpPr>
        <p:sp>
          <p:nvSpPr>
            <p:cNvPr id="20" name="TextBox 19"/>
            <p:cNvSpPr txBox="1"/>
            <p:nvPr/>
          </p:nvSpPr>
          <p:spPr>
            <a:xfrm>
              <a:off x="8993183" y="7620003"/>
              <a:ext cx="23305407" cy="800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PHÉP C</a:t>
              </a:r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ỘNG VÀ PHÉP TRỪ</a:t>
              </a:r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SỐ PHỨC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1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2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4" name="Round Same Side Corner Rectangle 23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7509339" y="7640053"/>
                  <a:ext cx="1307745" cy="738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6" name="TextBox 25"/>
          <p:cNvSpPr txBox="1"/>
          <p:nvPr/>
        </p:nvSpPr>
        <p:spPr>
          <a:xfrm>
            <a:off x="239876" y="160020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HĐ1. Theo </a:t>
            </a:r>
            <a:r>
              <a:rPr lang="en-US" sz="2800" b="1" dirty="0" err="1"/>
              <a:t>quy</a:t>
            </a:r>
            <a:r>
              <a:rPr lang="en-US" sz="2800" b="1" dirty="0"/>
              <a:t> </a:t>
            </a:r>
            <a:r>
              <a:rPr lang="en-US" sz="2800" b="1" dirty="0" err="1"/>
              <a:t>tắc</a:t>
            </a:r>
            <a:r>
              <a:rPr lang="en-US" sz="2800" b="1" dirty="0"/>
              <a:t> </a:t>
            </a:r>
            <a:r>
              <a:rPr lang="en-US" sz="2800" b="1" dirty="0" err="1"/>
              <a:t>cộng</a:t>
            </a:r>
            <a:r>
              <a:rPr lang="en-US" sz="2800" b="1" dirty="0"/>
              <a:t>, </a:t>
            </a:r>
            <a:r>
              <a:rPr lang="en-US" sz="2800" b="1" dirty="0" err="1"/>
              <a:t>trừ</a:t>
            </a:r>
            <a:r>
              <a:rPr lang="en-US" sz="2800" b="1" dirty="0"/>
              <a:t> </a:t>
            </a:r>
            <a:r>
              <a:rPr lang="en-US" sz="2800" b="1" dirty="0" err="1"/>
              <a:t>đa</a:t>
            </a:r>
            <a:r>
              <a:rPr lang="en-US" sz="2800" b="1" dirty="0"/>
              <a:t> </a:t>
            </a:r>
            <a:r>
              <a:rPr lang="en-US" sz="2800" b="1" dirty="0" err="1"/>
              <a:t>thức</a:t>
            </a:r>
            <a:r>
              <a:rPr lang="en-US" sz="2800" b="1" dirty="0"/>
              <a:t> (</a:t>
            </a:r>
            <a:r>
              <a:rPr lang="en-US" sz="2800" b="1" dirty="0" err="1"/>
              <a:t>coi</a:t>
            </a:r>
            <a:r>
              <a:rPr lang="en-US" sz="2800" b="1" dirty="0"/>
              <a:t> i </a:t>
            </a:r>
            <a:r>
              <a:rPr lang="en-US" sz="2800" b="1" dirty="0" err="1"/>
              <a:t>là</a:t>
            </a:r>
            <a:r>
              <a:rPr lang="en-US" sz="2800" b="1" dirty="0"/>
              <a:t> </a:t>
            </a:r>
            <a:r>
              <a:rPr lang="en-US" sz="2800" b="1" dirty="0" err="1"/>
              <a:t>biến</a:t>
            </a:r>
            <a:r>
              <a:rPr lang="en-US" sz="2800" b="1" dirty="0"/>
              <a:t>) </a:t>
            </a:r>
            <a:r>
              <a:rPr lang="en-US" sz="2800" b="1" dirty="0" err="1"/>
              <a:t>hãy</a:t>
            </a:r>
            <a:r>
              <a:rPr lang="en-US" sz="2800" b="1" dirty="0"/>
              <a:t> </a:t>
            </a:r>
            <a:r>
              <a:rPr lang="en-US" sz="2800" b="1" dirty="0" err="1"/>
              <a:t>tính</a:t>
            </a:r>
            <a:r>
              <a:rPr lang="en-US" sz="2800" b="1" dirty="0"/>
              <a:t>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1346" y="2829580"/>
            <a:ext cx="3314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b="1" i="1" dirty="0"/>
              <a:t>(3 + 2i) + (5 + 8i) =</a:t>
            </a:r>
          </a:p>
          <a:p>
            <a:r>
              <a:rPr lang="en-US" sz="2400" b="1" i="1" dirty="0"/>
              <a:t> </a:t>
            </a:r>
          </a:p>
          <a:p>
            <a:r>
              <a:rPr lang="en-US" sz="2400" b="1" i="1" dirty="0"/>
              <a:t>b) (7 + 5i) – (4 + 3i) =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76946" y="2829580"/>
            <a:ext cx="2857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(3 + 5) + (2 + 8)i =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676530" y="3515380"/>
            <a:ext cx="24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(7 – 4) + (5 – 3)i =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153446" y="2774642"/>
            <a:ext cx="1085554" cy="6330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8 + </a:t>
            </a:r>
            <a:r>
              <a:rPr lang="en-US" sz="2800" b="1" i="1" dirty="0">
                <a:solidFill>
                  <a:srgbClr val="FF0000"/>
                </a:solidFill>
              </a:rPr>
              <a:t>10i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161829" y="3460442"/>
            <a:ext cx="902811" cy="6330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3 + </a:t>
            </a:r>
            <a:r>
              <a:rPr lang="en-US" sz="2800" b="1" i="1" dirty="0">
                <a:solidFill>
                  <a:srgbClr val="FF0000"/>
                </a:solidFill>
              </a:rPr>
              <a:t>2i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685800" y="4495800"/>
            <a:ext cx="7239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  <a:sym typeface="Symbol" pitchFamily="18" charset="2"/>
              </a:rPr>
              <a:t>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Phép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cộng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phép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trừ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hai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phức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được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thực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hiện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theo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quy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tắc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cộng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trừ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đa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j-lt"/>
                <a:cs typeface="Arial" charset="0"/>
              </a:rPr>
              <a:t>thức</a:t>
            </a:r>
            <a:r>
              <a:rPr lang="en-US" sz="2800" b="1" i="1" dirty="0">
                <a:solidFill>
                  <a:srgbClr val="C00000"/>
                </a:solidFill>
                <a:latin typeface="+mj-lt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44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13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ounded Rectangle 13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9" name="Group 26"/>
          <p:cNvGrpSpPr/>
          <p:nvPr/>
        </p:nvGrpSpPr>
        <p:grpSpPr>
          <a:xfrm>
            <a:off x="228600" y="1123950"/>
            <a:ext cx="5638799" cy="438212"/>
            <a:chOff x="7459670" y="7543799"/>
            <a:chExt cx="24838920" cy="876425"/>
          </a:xfrm>
        </p:grpSpPr>
        <p:sp>
          <p:nvSpPr>
            <p:cNvPr id="20" name="TextBox 19"/>
            <p:cNvSpPr txBox="1"/>
            <p:nvPr/>
          </p:nvSpPr>
          <p:spPr>
            <a:xfrm>
              <a:off x="8993183" y="7620003"/>
              <a:ext cx="23305407" cy="800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PHÉP C</a:t>
              </a:r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ỘNG VÀ PHÉP TRỪ</a:t>
              </a:r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SỐ PHỨC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1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2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4" name="Round Same Side Corner Rectangle 23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7509339" y="7640053"/>
                  <a:ext cx="1307745" cy="738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421082" y="1752600"/>
            <a:ext cx="63696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 err="1">
                <a:solidFill>
                  <a:srgbClr val="C00000"/>
                </a:solidFill>
                <a:latin typeface="+mn-lt"/>
                <a:cs typeface="Arial" charset="0"/>
              </a:rPr>
              <a:t>Ví</a:t>
            </a:r>
            <a:r>
              <a:rPr lang="en-US" sz="2800" b="1" i="1" dirty="0">
                <a:solidFill>
                  <a:srgbClr val="C00000"/>
                </a:solidFill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+mn-lt"/>
                <a:cs typeface="Arial" charset="0"/>
              </a:rPr>
              <a:t>dụ</a:t>
            </a:r>
            <a:r>
              <a:rPr lang="en-US" sz="2800" b="1" i="1" dirty="0">
                <a:solidFill>
                  <a:srgbClr val="C00000"/>
                </a:solidFill>
                <a:latin typeface="+mn-lt"/>
                <a:cs typeface="Arial" charset="0"/>
              </a:rPr>
              <a:t> 1. </a:t>
            </a:r>
            <a:r>
              <a:rPr lang="en-US" sz="2800" b="1" i="1" dirty="0" err="1">
                <a:latin typeface="+mn-lt"/>
                <a:cs typeface="Arial" charset="0"/>
              </a:rPr>
              <a:t>Thực</a:t>
            </a:r>
            <a:r>
              <a:rPr lang="en-US" sz="2800" b="1" i="1" dirty="0"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latin typeface="+mn-lt"/>
                <a:cs typeface="Arial" charset="0"/>
              </a:rPr>
              <a:t>hiện</a:t>
            </a:r>
            <a:r>
              <a:rPr lang="en-US" sz="2800" b="1" i="1" dirty="0"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latin typeface="+mn-lt"/>
                <a:cs typeface="Arial" charset="0"/>
              </a:rPr>
              <a:t>các</a:t>
            </a:r>
            <a:r>
              <a:rPr lang="en-US" sz="2800" b="1" i="1" dirty="0"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latin typeface="+mn-lt"/>
                <a:cs typeface="Arial" charset="0"/>
              </a:rPr>
              <a:t>phép</a:t>
            </a:r>
            <a:r>
              <a:rPr lang="en-US" sz="2800" b="1" i="1" dirty="0"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latin typeface="+mn-lt"/>
                <a:cs typeface="Arial" charset="0"/>
              </a:rPr>
              <a:t>tính</a:t>
            </a:r>
            <a:r>
              <a:rPr lang="en-US" sz="2800" b="1" i="1" dirty="0"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latin typeface="+mn-lt"/>
                <a:cs typeface="Arial" charset="0"/>
              </a:rPr>
              <a:t>sau</a:t>
            </a:r>
            <a:r>
              <a:rPr lang="en-US" sz="2800" b="1" i="1" dirty="0">
                <a:latin typeface="+mn-lt"/>
                <a:cs typeface="Arial" charset="0"/>
              </a:rPr>
              <a:t>: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28010" y="2535957"/>
            <a:ext cx="4727536" cy="2801272"/>
            <a:chOff x="3657600" y="3105835"/>
            <a:chExt cx="4727536" cy="2801272"/>
          </a:xfrm>
        </p:grpSpPr>
        <p:sp>
          <p:nvSpPr>
            <p:cNvPr id="28" name="Rectangle 27"/>
            <p:cNvSpPr/>
            <p:nvPr/>
          </p:nvSpPr>
          <p:spPr>
            <a:xfrm>
              <a:off x="3668547" y="3105835"/>
              <a:ext cx="379905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2800" b="1" i="1" dirty="0">
                  <a:cs typeface="Arial" pitchFamily="34" charset="0"/>
                </a:rPr>
                <a:t>a)  (3 – 5i) + (2 + 4i) =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657600" y="3697069"/>
              <a:ext cx="405885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2800" b="1" i="1" dirty="0">
                  <a:cs typeface="Arial" pitchFamily="34" charset="0"/>
                </a:rPr>
                <a:t>b)  (–2 – 3i) + (–1 – 7i) =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657600" y="4306669"/>
              <a:ext cx="3943438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2800" b="1" i="1" dirty="0">
                  <a:cs typeface="Arial" pitchFamily="34" charset="0"/>
                </a:rPr>
                <a:t>c)  (4 + 3i) – (5 – 7i) = 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657600" y="4953000"/>
              <a:ext cx="472753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2800" b="1" i="1" dirty="0">
                  <a:cs typeface="Arial" pitchFamily="34" charset="0"/>
                </a:rPr>
                <a:t>d)  (3 – 2i) + (2 + 4i) + (–1 + i) = </a:t>
              </a:r>
            </a:p>
          </p:txBody>
        </p:sp>
      </p:grp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33800" y="2821122"/>
            <a:ext cx="3200400" cy="4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0070C0"/>
                </a:solidFill>
                <a:latin typeface="+mn-lt"/>
                <a:cs typeface="Arial" charset="0"/>
              </a:rPr>
              <a:t>(3 + 2) + (-5 + 4)i  =  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038600" y="3404637"/>
            <a:ext cx="3397250" cy="475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0070C0"/>
                </a:solidFill>
                <a:latin typeface="+mn-lt"/>
                <a:cs typeface="Arial" charset="0"/>
              </a:rPr>
              <a:t>(– 2 –1) + (– 3 – 7)i  =   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581400" y="4014237"/>
            <a:ext cx="3810000" cy="475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0070C0"/>
                </a:solidFill>
                <a:latin typeface="+mn-lt"/>
                <a:cs typeface="Arial" charset="0"/>
              </a:rPr>
              <a:t>(4 –5) + (3 + 7)i  =   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992688" y="4658380"/>
            <a:ext cx="1865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C00000"/>
                </a:solidFill>
                <a:latin typeface="+mn-lt"/>
                <a:cs typeface="Arial" charset="0"/>
              </a:rPr>
              <a:t> 4 + 3i 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705600" y="2803419"/>
            <a:ext cx="1295400" cy="57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C00000"/>
                </a:solidFill>
                <a:latin typeface="+mn-lt"/>
                <a:cs typeface="Arial" charset="0"/>
              </a:rPr>
              <a:t>5 – i  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133610" y="3404637"/>
            <a:ext cx="1857990" cy="475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C00000"/>
                </a:solidFill>
                <a:latin typeface="+mn-lt"/>
                <a:cs typeface="Arial" charset="0"/>
              </a:rPr>
              <a:t> –3 – 10i  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172200" y="4014237"/>
            <a:ext cx="1828800" cy="475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C00000"/>
                </a:solidFill>
                <a:latin typeface="+mn-lt"/>
                <a:cs typeface="Arial" charset="0"/>
              </a:rPr>
              <a:t> –1 + 10i  </a:t>
            </a:r>
          </a:p>
        </p:txBody>
      </p:sp>
    </p:spTree>
    <p:extLst>
      <p:ext uri="{BB962C8B-B14F-4D97-AF65-F5344CB8AC3E}">
        <p14:creationId xmlns:p14="http://schemas.microsoft.com/office/powerpoint/2010/main" val="25944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13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ounded Rectangle 13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9" name="Group 26"/>
          <p:cNvGrpSpPr/>
          <p:nvPr/>
        </p:nvGrpSpPr>
        <p:grpSpPr>
          <a:xfrm>
            <a:off x="228600" y="838200"/>
            <a:ext cx="5638799" cy="438212"/>
            <a:chOff x="7459670" y="7543799"/>
            <a:chExt cx="24838920" cy="876425"/>
          </a:xfrm>
        </p:grpSpPr>
        <p:sp>
          <p:nvSpPr>
            <p:cNvPr id="20" name="TextBox 19"/>
            <p:cNvSpPr txBox="1"/>
            <p:nvPr/>
          </p:nvSpPr>
          <p:spPr>
            <a:xfrm>
              <a:off x="8993183" y="7620003"/>
              <a:ext cx="23305407" cy="800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PHÉP C</a:t>
              </a:r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ỘNG VÀ PHÉP TRỪ</a:t>
              </a:r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SỐ PHỨC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1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2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4" name="Round Same Side Corner Rectangle 23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7509339" y="7640053"/>
                  <a:ext cx="1307745" cy="738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grpSp>
        <p:nvGrpSpPr>
          <p:cNvPr id="26" name="Group 25"/>
          <p:cNvGrpSpPr/>
          <p:nvPr/>
        </p:nvGrpSpPr>
        <p:grpSpPr>
          <a:xfrm>
            <a:off x="148244" y="2466544"/>
            <a:ext cx="7852756" cy="4010459"/>
            <a:chOff x="148244" y="2466544"/>
            <a:chExt cx="7852756" cy="4010459"/>
          </a:xfrm>
        </p:grpSpPr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188769" y="2466544"/>
              <a:ext cx="4678333" cy="429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a) </a:t>
              </a:r>
              <a:r>
                <a:rPr lang="en-US" sz="2400" b="1" dirty="0" err="1">
                  <a:solidFill>
                    <a:srgbClr val="3E12FA"/>
                  </a:solidFill>
                  <a:latin typeface="+mn-lt"/>
                  <a:cs typeface="Arial" charset="0"/>
                </a:rPr>
                <a:t>Phép</a:t>
              </a: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 </a:t>
              </a:r>
              <a:r>
                <a:rPr lang="en-US" sz="2400" b="1" dirty="0" err="1">
                  <a:solidFill>
                    <a:srgbClr val="3E12FA"/>
                  </a:solidFill>
                  <a:latin typeface="+mn-lt"/>
                  <a:cs typeface="Arial" charset="0"/>
                </a:rPr>
                <a:t>cộng</a:t>
              </a: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 </a:t>
              </a:r>
              <a:r>
                <a:rPr lang="en-US" sz="2400" b="1" dirty="0" err="1">
                  <a:solidFill>
                    <a:srgbClr val="3E12FA"/>
                  </a:solidFill>
                  <a:latin typeface="+mn-lt"/>
                  <a:cs typeface="Arial" charset="0"/>
                </a:rPr>
                <a:t>hai</a:t>
              </a: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 </a:t>
              </a:r>
              <a:r>
                <a:rPr lang="en-US" sz="2400" b="1" dirty="0" err="1">
                  <a:solidFill>
                    <a:srgbClr val="3E12FA"/>
                  </a:solidFill>
                  <a:latin typeface="+mn-lt"/>
                  <a:cs typeface="Arial" charset="0"/>
                </a:rPr>
                <a:t>số</a:t>
              </a: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 </a:t>
              </a:r>
              <a:r>
                <a:rPr lang="en-US" sz="2400" b="1" dirty="0" err="1">
                  <a:solidFill>
                    <a:srgbClr val="3E12FA"/>
                  </a:solidFill>
                  <a:latin typeface="+mn-lt"/>
                  <a:cs typeface="Arial" charset="0"/>
                </a:rPr>
                <a:t>phức</a:t>
              </a: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: 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148244" y="2957558"/>
              <a:ext cx="7348451" cy="772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i="1" dirty="0">
                  <a:latin typeface="+mn-lt"/>
                  <a:cs typeface="Arial" charset="0"/>
                </a:rPr>
                <a:t>       </a:t>
              </a:r>
              <a:r>
                <a:rPr lang="en-US" sz="2400" b="1" i="1" dirty="0" err="1">
                  <a:latin typeface="+mn-lt"/>
                  <a:cs typeface="Arial" charset="0"/>
                </a:rPr>
                <a:t>Cộng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hai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số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phức</a:t>
              </a:r>
              <a:r>
                <a:rPr lang="en-US" sz="2400" b="1" i="1" dirty="0">
                  <a:latin typeface="+mn-lt"/>
                  <a:cs typeface="Arial" charset="0"/>
                </a:rPr>
                <a:t>, ta </a:t>
              </a:r>
              <a:r>
                <a:rPr lang="en-US" sz="2400" b="1" i="1" dirty="0" err="1">
                  <a:latin typeface="+mn-lt"/>
                  <a:cs typeface="Arial" charset="0"/>
                </a:rPr>
                <a:t>cộng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phần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thực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với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phần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thực</a:t>
              </a:r>
              <a:r>
                <a:rPr lang="en-US" sz="2400" b="1" i="1" dirty="0">
                  <a:latin typeface="+mn-lt"/>
                  <a:cs typeface="Arial" charset="0"/>
                </a:rPr>
                <a:t>, </a:t>
              </a:r>
              <a:r>
                <a:rPr lang="en-US" sz="2400" b="1" i="1" dirty="0" err="1">
                  <a:latin typeface="+mn-lt"/>
                  <a:cs typeface="Arial" charset="0"/>
                </a:rPr>
                <a:t>phần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ảo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với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phần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ảo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80505" y="3736052"/>
              <a:ext cx="7420495" cy="636950"/>
              <a:chOff x="609600" y="3719513"/>
              <a:chExt cx="7848600" cy="685800"/>
            </a:xfrm>
          </p:grpSpPr>
          <p:sp>
            <p:nvSpPr>
              <p:cNvPr id="36" name="Text Box 4"/>
              <p:cNvSpPr txBox="1">
                <a:spLocks noChangeArrowheads="1"/>
              </p:cNvSpPr>
              <p:nvPr/>
            </p:nvSpPr>
            <p:spPr bwMode="auto">
              <a:xfrm>
                <a:off x="609600" y="3846513"/>
                <a:ext cx="7767638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 i="1">
                    <a:latin typeface="+mn-lt"/>
                    <a:cs typeface="Arial" charset="0"/>
                  </a:rPr>
                  <a:t> </a:t>
                </a:r>
              </a:p>
            </p:txBody>
          </p:sp>
          <p:sp>
            <p:nvSpPr>
              <p:cNvPr id="37" name="Text Box 4"/>
              <p:cNvSpPr txBox="1">
                <a:spLocks noChangeArrowheads="1"/>
              </p:cNvSpPr>
              <p:nvPr/>
            </p:nvSpPr>
            <p:spPr bwMode="auto">
              <a:xfrm>
                <a:off x="1828800" y="3814764"/>
                <a:ext cx="6629400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 i="1" dirty="0">
                    <a:latin typeface="+mn-lt"/>
                    <a:cs typeface="Arial" charset="0"/>
                  </a:rPr>
                  <a:t>z</a:t>
                </a:r>
                <a:r>
                  <a:rPr lang="en-US" sz="2400" b="1" i="1" baseline="-25000" dirty="0">
                    <a:latin typeface="+mn-lt"/>
                    <a:cs typeface="Arial" charset="0"/>
                  </a:rPr>
                  <a:t>1</a:t>
                </a:r>
                <a:r>
                  <a:rPr lang="en-US" sz="2400" b="1" i="1" dirty="0">
                    <a:latin typeface="+mn-lt"/>
                    <a:cs typeface="Arial" charset="0"/>
                  </a:rPr>
                  <a:t>  + z</a:t>
                </a:r>
                <a:r>
                  <a:rPr lang="en-US" sz="2400" b="1" i="1" baseline="-25000" dirty="0">
                    <a:latin typeface="+mn-lt"/>
                    <a:cs typeface="Arial" charset="0"/>
                  </a:rPr>
                  <a:t>2</a:t>
                </a:r>
                <a:r>
                  <a:rPr lang="en-US" sz="2400" b="1" i="1" dirty="0">
                    <a:latin typeface="+mn-lt"/>
                    <a:cs typeface="Arial" charset="0"/>
                  </a:rPr>
                  <a:t>  = (a + bi) + (c + di) =(a + c) + (b + d)i </a:t>
                </a: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1676400" y="3719513"/>
                <a:ext cx="6477000" cy="685800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148244" y="4585318"/>
              <a:ext cx="4210050" cy="429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b) </a:t>
              </a:r>
              <a:r>
                <a:rPr lang="en-US" sz="2400" b="1" dirty="0" err="1">
                  <a:solidFill>
                    <a:srgbClr val="3E12FA"/>
                  </a:solidFill>
                  <a:latin typeface="+mn-lt"/>
                  <a:cs typeface="Arial" charset="0"/>
                </a:rPr>
                <a:t>Phép</a:t>
              </a: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 </a:t>
              </a:r>
              <a:r>
                <a:rPr lang="en-US" sz="2400" b="1" dirty="0" err="1">
                  <a:solidFill>
                    <a:srgbClr val="3E12FA"/>
                  </a:solidFill>
                  <a:latin typeface="+mn-lt"/>
                  <a:cs typeface="Arial" charset="0"/>
                </a:rPr>
                <a:t>trừ</a:t>
              </a: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 </a:t>
              </a:r>
              <a:r>
                <a:rPr lang="en-US" sz="2400" b="1" dirty="0" err="1">
                  <a:solidFill>
                    <a:srgbClr val="3E12FA"/>
                  </a:solidFill>
                  <a:latin typeface="+mn-lt"/>
                  <a:cs typeface="Arial" charset="0"/>
                </a:rPr>
                <a:t>hai</a:t>
              </a: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 </a:t>
              </a:r>
              <a:r>
                <a:rPr lang="en-US" sz="2400" b="1" dirty="0" err="1">
                  <a:solidFill>
                    <a:srgbClr val="3E12FA"/>
                  </a:solidFill>
                  <a:latin typeface="+mn-lt"/>
                  <a:cs typeface="Arial" charset="0"/>
                </a:rPr>
                <a:t>số</a:t>
              </a: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 </a:t>
              </a:r>
              <a:r>
                <a:rPr lang="en-US" sz="2400" b="1" dirty="0" err="1">
                  <a:solidFill>
                    <a:srgbClr val="3E12FA"/>
                  </a:solidFill>
                  <a:latin typeface="+mn-lt"/>
                  <a:cs typeface="Arial" charset="0"/>
                </a:rPr>
                <a:t>phức</a:t>
              </a:r>
              <a:r>
                <a:rPr lang="en-US" sz="2400" b="1" dirty="0">
                  <a:solidFill>
                    <a:srgbClr val="3E12FA"/>
                  </a:solidFill>
                  <a:latin typeface="+mn-lt"/>
                  <a:cs typeface="Arial" charset="0"/>
                </a:rPr>
                <a:t>: </a:t>
              </a:r>
            </a:p>
          </p:txBody>
        </p:sp>
        <p:sp>
          <p:nvSpPr>
            <p:cNvPr id="31" name="Text Box 4"/>
            <p:cNvSpPr txBox="1">
              <a:spLocks noChangeArrowheads="1"/>
            </p:cNvSpPr>
            <p:nvPr/>
          </p:nvSpPr>
          <p:spPr bwMode="auto">
            <a:xfrm>
              <a:off x="220287" y="5009951"/>
              <a:ext cx="7060276" cy="772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i="1" dirty="0">
                  <a:latin typeface="+mn-lt"/>
                  <a:cs typeface="Arial" charset="0"/>
                </a:rPr>
                <a:t>       </a:t>
              </a:r>
              <a:r>
                <a:rPr lang="en-US" sz="2400" b="1" i="1" dirty="0" err="1">
                  <a:latin typeface="+mn-lt"/>
                  <a:cs typeface="Arial" charset="0"/>
                </a:rPr>
                <a:t>Trừ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hai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số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phức</a:t>
              </a:r>
              <a:r>
                <a:rPr lang="en-US" sz="2400" b="1" i="1" dirty="0">
                  <a:latin typeface="+mn-lt"/>
                  <a:cs typeface="Arial" charset="0"/>
                </a:rPr>
                <a:t>, ta </a:t>
              </a:r>
              <a:r>
                <a:rPr lang="en-US" sz="2400" b="1" i="1" dirty="0" err="1">
                  <a:latin typeface="+mn-lt"/>
                  <a:cs typeface="Arial" charset="0"/>
                </a:rPr>
                <a:t>trừ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phần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thực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với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phần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thực</a:t>
              </a:r>
              <a:r>
                <a:rPr lang="en-US" sz="2400" b="1" i="1" dirty="0">
                  <a:latin typeface="+mn-lt"/>
                  <a:cs typeface="Arial" charset="0"/>
                </a:rPr>
                <a:t>, </a:t>
              </a:r>
              <a:r>
                <a:rPr lang="en-US" sz="2400" b="1" i="1" dirty="0" err="1">
                  <a:latin typeface="+mn-lt"/>
                  <a:cs typeface="Arial" charset="0"/>
                </a:rPr>
                <a:t>phần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ảo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với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phần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  <a:r>
                <a:rPr lang="en-US" sz="2400" b="1" i="1" dirty="0" err="1">
                  <a:latin typeface="+mn-lt"/>
                  <a:cs typeface="Arial" charset="0"/>
                </a:rPr>
                <a:t>ảo</a:t>
              </a:r>
              <a:r>
                <a:rPr lang="en-US" sz="2400" b="1" i="1" dirty="0">
                  <a:latin typeface="+mn-lt"/>
                  <a:cs typeface="Arial" charset="0"/>
                </a:rPr>
                <a:t> 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80505" y="5788446"/>
              <a:ext cx="7343949" cy="688557"/>
              <a:chOff x="609600" y="5702300"/>
              <a:chExt cx="7767638" cy="741365"/>
            </a:xfrm>
          </p:grpSpPr>
          <p:sp>
            <p:nvSpPr>
              <p:cNvPr id="33" name="Text Box 4"/>
              <p:cNvSpPr txBox="1">
                <a:spLocks noChangeArrowheads="1"/>
              </p:cNvSpPr>
              <p:nvPr/>
            </p:nvSpPr>
            <p:spPr bwMode="auto">
              <a:xfrm>
                <a:off x="609600" y="5981702"/>
                <a:ext cx="7767638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latin typeface="+mn-lt"/>
                    <a:cs typeface="Arial" charset="0"/>
                  </a:rPr>
                  <a:t> </a:t>
                </a:r>
              </a:p>
            </p:txBody>
          </p:sp>
          <p:sp>
            <p:nvSpPr>
              <p:cNvPr id="34" name="Text Box 4"/>
              <p:cNvSpPr txBox="1">
                <a:spLocks noChangeArrowheads="1"/>
              </p:cNvSpPr>
              <p:nvPr/>
            </p:nvSpPr>
            <p:spPr bwMode="auto">
              <a:xfrm>
                <a:off x="1905000" y="5778498"/>
                <a:ext cx="632460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 i="1" dirty="0">
                    <a:latin typeface="+mn-lt"/>
                    <a:cs typeface="Arial" charset="0"/>
                  </a:rPr>
                  <a:t>z</a:t>
                </a:r>
                <a:r>
                  <a:rPr lang="en-US" sz="2400" b="1" i="1" baseline="-25000" dirty="0">
                    <a:latin typeface="+mn-lt"/>
                    <a:cs typeface="Arial" charset="0"/>
                  </a:rPr>
                  <a:t>1</a:t>
                </a:r>
                <a:r>
                  <a:rPr lang="en-US" sz="2400" b="1" i="1" dirty="0">
                    <a:latin typeface="+mn-lt"/>
                    <a:cs typeface="Arial" charset="0"/>
                  </a:rPr>
                  <a:t>  – z</a:t>
                </a:r>
                <a:r>
                  <a:rPr lang="en-US" sz="2400" b="1" i="1" baseline="-25000" dirty="0">
                    <a:latin typeface="+mn-lt"/>
                    <a:cs typeface="Arial" charset="0"/>
                  </a:rPr>
                  <a:t>2</a:t>
                </a:r>
                <a:r>
                  <a:rPr lang="en-US" sz="2400" b="1" i="1" dirty="0">
                    <a:latin typeface="+mn-lt"/>
                    <a:cs typeface="Arial" charset="0"/>
                  </a:rPr>
                  <a:t>  = (a + bi) - (c + di) =(a - c) + (b - d)i </a:t>
                </a: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676400" y="5702300"/>
                <a:ext cx="6477000" cy="685800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533400" y="1933420"/>
            <a:ext cx="7636625" cy="42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</a:rPr>
              <a:t>Cho  </a:t>
            </a:r>
            <a:r>
              <a:rPr lang="en-US" sz="2400" b="1" i="1" dirty="0">
                <a:solidFill>
                  <a:srgbClr val="FF0000"/>
                </a:solidFill>
                <a:latin typeface="+mn-lt"/>
                <a:cs typeface="Arial" charset="0"/>
              </a:rPr>
              <a:t>z</a:t>
            </a:r>
            <a:r>
              <a:rPr lang="en-US" sz="2400" b="1" i="1" baseline="-25000" dirty="0">
                <a:solidFill>
                  <a:srgbClr val="FF0000"/>
                </a:solidFill>
                <a:latin typeface="+mn-lt"/>
                <a:cs typeface="Arial" charset="0"/>
              </a:rPr>
              <a:t>1</a:t>
            </a:r>
            <a:r>
              <a:rPr lang="en-US" sz="2400" b="1" i="1" dirty="0">
                <a:solidFill>
                  <a:srgbClr val="FF0000"/>
                </a:solidFill>
                <a:latin typeface="+mn-lt"/>
                <a:cs typeface="Arial" charset="0"/>
              </a:rPr>
              <a:t>  = a + bi,   z</a:t>
            </a:r>
            <a:r>
              <a:rPr lang="en-US" sz="2400" b="1" i="1" baseline="-25000" dirty="0">
                <a:solidFill>
                  <a:srgbClr val="FF0000"/>
                </a:solidFill>
                <a:latin typeface="+mn-lt"/>
                <a:cs typeface="Arial" charset="0"/>
              </a:rPr>
              <a:t>2</a:t>
            </a:r>
            <a:r>
              <a:rPr lang="en-US" sz="2400" b="1" i="1" dirty="0">
                <a:solidFill>
                  <a:srgbClr val="FF0000"/>
                </a:solidFill>
                <a:latin typeface="+mn-lt"/>
                <a:cs typeface="Arial" charset="0"/>
              </a:rPr>
              <a:t>  = c + di  </a:t>
            </a:r>
            <a:r>
              <a:rPr lang="en-US" sz="2400" b="1" i="1" dirty="0" err="1">
                <a:latin typeface="+mn-lt"/>
                <a:cs typeface="Arial" charset="0"/>
              </a:rPr>
              <a:t>với</a:t>
            </a:r>
            <a:r>
              <a:rPr lang="en-US" sz="2400" b="1" i="1" dirty="0">
                <a:latin typeface="+mn-lt"/>
                <a:cs typeface="Arial" charset="0"/>
              </a:rPr>
              <a:t>: a, b, c, d </a:t>
            </a: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 R </a:t>
            </a:r>
            <a:r>
              <a:rPr lang="en-US" sz="2400" b="1" i="1" dirty="0" err="1">
                <a:latin typeface="+mn-lt"/>
                <a:cs typeface="Arial" charset="0"/>
                <a:sym typeface="Symbol" pitchFamily="18" charset="2"/>
              </a:rPr>
              <a:t>và</a:t>
            </a: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  </a:t>
            </a:r>
            <a:r>
              <a:rPr lang="en-US" sz="2400" b="1" i="1" dirty="0">
                <a:solidFill>
                  <a:srgbClr val="FF0000"/>
                </a:solidFill>
                <a:latin typeface="+mn-lt"/>
                <a:cs typeface="Arial" charset="0"/>
                <a:sym typeface="Symbol" pitchFamily="18" charset="2"/>
              </a:rPr>
              <a:t>i</a:t>
            </a:r>
            <a:r>
              <a:rPr lang="en-US" sz="2400" b="1" i="1" baseline="30000" dirty="0">
                <a:solidFill>
                  <a:srgbClr val="FF0000"/>
                </a:solidFill>
                <a:latin typeface="+mn-lt"/>
                <a:cs typeface="Arial" charset="0"/>
                <a:sym typeface="Symbol" pitchFamily="18" charset="2"/>
              </a:rPr>
              <a:t>2</a:t>
            </a:r>
            <a:r>
              <a:rPr lang="en-US" sz="2400" b="1" i="1" dirty="0">
                <a:solidFill>
                  <a:srgbClr val="FF0000"/>
                </a:solidFill>
                <a:latin typeface="+mn-lt"/>
                <a:cs typeface="Arial" charset="0"/>
              </a:rPr>
              <a:t> = -1 </a:t>
            </a: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809105" y="1297194"/>
            <a:ext cx="28484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 err="1">
                <a:latin typeface="+mn-lt"/>
                <a:cs typeface="Arial" charset="0"/>
              </a:rPr>
              <a:t>Tổng</a:t>
            </a:r>
            <a:r>
              <a:rPr lang="en-US" sz="2800" b="1" i="1" dirty="0"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latin typeface="+mn-lt"/>
                <a:cs typeface="Arial" charset="0"/>
              </a:rPr>
              <a:t>quát</a:t>
            </a:r>
            <a:r>
              <a:rPr lang="en-US" sz="2800" b="1" i="1" dirty="0">
                <a:latin typeface="+mn-lt"/>
                <a:cs typeface="Arial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5944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13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ounded Rectangle 13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9" name="Group 26"/>
          <p:cNvGrpSpPr/>
          <p:nvPr/>
        </p:nvGrpSpPr>
        <p:grpSpPr>
          <a:xfrm>
            <a:off x="183772" y="1123950"/>
            <a:ext cx="5683627" cy="438212"/>
            <a:chOff x="7262201" y="7543799"/>
            <a:chExt cx="25036389" cy="876425"/>
          </a:xfrm>
        </p:grpSpPr>
        <p:sp>
          <p:nvSpPr>
            <p:cNvPr id="20" name="TextBox 19"/>
            <p:cNvSpPr txBox="1"/>
            <p:nvPr/>
          </p:nvSpPr>
          <p:spPr>
            <a:xfrm>
              <a:off x="8993183" y="7620003"/>
              <a:ext cx="23305407" cy="800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PHÉP </a:t>
              </a:r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NHÂN</a:t>
              </a:r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SỐ PHỨC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1" name="Group 27"/>
            <p:cNvGrpSpPr/>
            <p:nvPr/>
          </p:nvGrpSpPr>
          <p:grpSpPr>
            <a:xfrm>
              <a:off x="7262201" y="7543799"/>
              <a:ext cx="1802026" cy="872846"/>
              <a:chOff x="7262200" y="7543800"/>
              <a:chExt cx="1802026" cy="872846"/>
            </a:xfrm>
          </p:grpSpPr>
          <p:sp>
            <p:nvSpPr>
              <p:cNvPr id="22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" name="Group 29"/>
              <p:cNvGrpSpPr/>
              <p:nvPr/>
            </p:nvGrpSpPr>
            <p:grpSpPr>
              <a:xfrm>
                <a:off x="7262200" y="7640053"/>
                <a:ext cx="1802026" cy="776593"/>
                <a:chOff x="7262200" y="7640053"/>
                <a:chExt cx="1802026" cy="776593"/>
              </a:xfrm>
            </p:grpSpPr>
            <p:sp>
              <p:nvSpPr>
                <p:cNvPr id="24" name="Round Same Side Corner Rectangle 23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7262200" y="7640053"/>
                  <a:ext cx="1802026" cy="738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sp>
        <p:nvSpPr>
          <p:cNvPr id="26" name="TextBox 25"/>
          <p:cNvSpPr txBox="1"/>
          <p:nvPr/>
        </p:nvSpPr>
        <p:spPr>
          <a:xfrm>
            <a:off x="3200400" y="36677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66CC"/>
                </a:solidFill>
              </a:rPr>
              <a:t>6 + 9i + 4i + 6i</a:t>
            </a:r>
            <a:r>
              <a:rPr lang="en-US" sz="2800" b="1" i="1" baseline="30000" dirty="0">
                <a:solidFill>
                  <a:srgbClr val="0066CC"/>
                </a:solidFill>
              </a:rPr>
              <a:t>2</a:t>
            </a:r>
            <a:r>
              <a:rPr lang="en-US" sz="2800" b="1" i="1" dirty="0">
                <a:solidFill>
                  <a:srgbClr val="0066CC"/>
                </a:solidFill>
              </a:rPr>
              <a:t> =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15000" y="366778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66CC"/>
                </a:solidFill>
              </a:rPr>
              <a:t>6 + 13i + 6(-1) =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077200" y="36677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13i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04800" y="1712893"/>
            <a:ext cx="8534400" cy="1335107"/>
            <a:chOff x="304800" y="655618"/>
            <a:chExt cx="8534400" cy="1335107"/>
          </a:xfrm>
        </p:grpSpPr>
        <p:sp>
          <p:nvSpPr>
            <p:cNvPr id="30" name="TextBox 29"/>
            <p:cNvSpPr txBox="1"/>
            <p:nvPr/>
          </p:nvSpPr>
          <p:spPr>
            <a:xfrm>
              <a:off x="304800" y="655618"/>
              <a:ext cx="85344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>
                  <a:solidFill>
                    <a:srgbClr val="FF0000"/>
                  </a:solidFill>
                </a:rPr>
                <a:t>HĐ2.</a:t>
              </a:r>
              <a:r>
                <a:rPr lang="en-US" sz="2800" b="1" i="1" dirty="0"/>
                <a:t> Theo </a:t>
              </a:r>
              <a:r>
                <a:rPr lang="en-US" sz="2800" b="1" i="1" dirty="0" err="1"/>
                <a:t>quy</a:t>
              </a:r>
              <a:r>
                <a:rPr lang="en-US" sz="2800" b="1" i="1" dirty="0"/>
                <a:t> </a:t>
              </a:r>
              <a:r>
                <a:rPr lang="en-US" sz="2800" b="1" i="1" dirty="0" err="1"/>
                <a:t>tắc</a:t>
              </a:r>
              <a:r>
                <a:rPr lang="en-US" sz="2800" b="1" i="1" dirty="0"/>
                <a:t> </a:t>
              </a:r>
              <a:r>
                <a:rPr lang="en-US" sz="2800" b="1" i="1" dirty="0" err="1"/>
                <a:t>nhân</a:t>
              </a:r>
              <a:r>
                <a:rPr lang="en-US" sz="2800" b="1" i="1" dirty="0"/>
                <a:t> </a:t>
              </a:r>
              <a:r>
                <a:rPr lang="en-US" sz="2800" b="1" i="1" dirty="0" err="1"/>
                <a:t>đa</a:t>
              </a:r>
              <a:r>
                <a:rPr lang="en-US" sz="2800" b="1" i="1" dirty="0"/>
                <a:t> </a:t>
              </a:r>
              <a:r>
                <a:rPr lang="en-US" sz="2800" b="1" i="1" dirty="0" err="1"/>
                <a:t>thức</a:t>
              </a:r>
              <a:r>
                <a:rPr lang="en-US" sz="2800" b="1" i="1" dirty="0"/>
                <a:t> </a:t>
              </a:r>
              <a:r>
                <a:rPr lang="en-US" sz="2800" b="1" i="1" dirty="0" err="1"/>
                <a:t>với</a:t>
              </a:r>
              <a:r>
                <a:rPr lang="en-US" sz="2800" b="1" i="1" dirty="0"/>
                <a:t> </a:t>
              </a:r>
              <a:r>
                <a:rPr lang="en-US" sz="2800" b="1" i="1" dirty="0" err="1"/>
                <a:t>chú</a:t>
              </a:r>
              <a:r>
                <a:rPr lang="en-US" sz="2800" b="1" i="1" dirty="0"/>
                <a:t> ý </a:t>
              </a:r>
              <a:r>
                <a:rPr lang="en-US" sz="2800" b="1" i="1" dirty="0">
                  <a:solidFill>
                    <a:srgbClr val="FF0000"/>
                  </a:solidFill>
                </a:rPr>
                <a:t>i</a:t>
              </a:r>
              <a:r>
                <a:rPr lang="en-US" sz="2800" b="1" i="1" baseline="30000" dirty="0">
                  <a:solidFill>
                    <a:srgbClr val="FF0000"/>
                  </a:solidFill>
                </a:rPr>
                <a:t>2</a:t>
              </a:r>
              <a:r>
                <a:rPr lang="en-US" sz="2800" b="1" i="1" dirty="0">
                  <a:solidFill>
                    <a:srgbClr val="FF0000"/>
                  </a:solidFill>
                </a:rPr>
                <a:t> = - 1</a:t>
              </a:r>
              <a:r>
                <a:rPr lang="en-US" sz="2800" b="1" i="1" dirty="0"/>
                <a:t>, </a:t>
              </a:r>
              <a:r>
                <a:rPr lang="en-US" sz="2800" b="1" i="1" dirty="0" err="1"/>
                <a:t>hãy</a:t>
              </a:r>
              <a:r>
                <a:rPr lang="en-US" sz="2800" b="1" i="1" dirty="0"/>
                <a:t> </a:t>
              </a:r>
              <a:r>
                <a:rPr lang="en-US" sz="2800" b="1" i="1" dirty="0" err="1"/>
                <a:t>tính</a:t>
              </a:r>
              <a:r>
                <a:rPr lang="en-US" sz="2800" b="1" i="1" dirty="0"/>
                <a:t>: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14600" y="1467505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/>
                <a:t>(3 + 2i).(2 + 3i)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85800" y="3659336"/>
            <a:ext cx="3124200" cy="60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(3 + 2i).(2 + 3i) =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1000" y="3049736"/>
            <a:ext cx="1676400" cy="60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/>
              <a:t>Giải</a:t>
            </a:r>
            <a:r>
              <a:rPr lang="en-US" sz="2800" b="1" i="1" dirty="0"/>
              <a:t>. 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52400" y="4419600"/>
            <a:ext cx="8001000" cy="1819657"/>
            <a:chOff x="152400" y="4419600"/>
            <a:chExt cx="8001000" cy="1819657"/>
          </a:xfrm>
        </p:grpSpPr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152400" y="4419600"/>
              <a:ext cx="7942263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 </a:t>
              </a:r>
              <a:r>
                <a:rPr lang="en-US" sz="2800" b="1" i="1" dirty="0">
                  <a:solidFill>
                    <a:srgbClr val="FF0000"/>
                  </a:solidFill>
                  <a:latin typeface="+mj-lt"/>
                  <a:cs typeface="Arial" charset="0"/>
                </a:rPr>
                <a:t>TQ.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Phép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nhân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hai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số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phức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được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thực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hiện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theo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quy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tắc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nhân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đa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thức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rồi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</a:t>
              </a:r>
              <a:r>
                <a:rPr lang="en-US" sz="2800" b="1" i="1" dirty="0" err="1">
                  <a:solidFill>
                    <a:srgbClr val="3E12FA"/>
                  </a:solidFill>
                  <a:latin typeface="+mj-lt"/>
                  <a:cs typeface="Arial" charset="0"/>
                </a:rPr>
                <a:t>thay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  i</a:t>
              </a:r>
              <a:r>
                <a:rPr lang="en-US" sz="2800" b="1" i="1" baseline="30000" dirty="0">
                  <a:solidFill>
                    <a:srgbClr val="3E12FA"/>
                  </a:solidFill>
                  <a:latin typeface="+mj-lt"/>
                  <a:cs typeface="Arial" charset="0"/>
                </a:rPr>
                <a:t>2 </a:t>
              </a:r>
              <a:r>
                <a:rPr lang="en-US" sz="2800" b="1" i="1" dirty="0">
                  <a:solidFill>
                    <a:srgbClr val="3E12FA"/>
                  </a:solidFill>
                  <a:latin typeface="+mj-lt"/>
                  <a:cs typeface="Arial" charset="0"/>
                </a:rPr>
                <a:t>= -1 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1219200" y="5668315"/>
              <a:ext cx="6934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i="1" dirty="0">
                  <a:latin typeface="+mj-lt"/>
                  <a:cs typeface="Arial" charset="0"/>
                </a:rPr>
                <a:t>z</a:t>
              </a:r>
              <a:r>
                <a:rPr lang="en-US" sz="2800" b="1" i="1" baseline="-25000" dirty="0">
                  <a:latin typeface="+mj-lt"/>
                  <a:cs typeface="Arial" charset="0"/>
                </a:rPr>
                <a:t>1</a:t>
              </a:r>
              <a:r>
                <a:rPr lang="en-US" sz="2800" b="1" i="1" dirty="0">
                  <a:latin typeface="+mj-lt"/>
                  <a:cs typeface="Arial" charset="0"/>
                </a:rPr>
                <a:t> . z</a:t>
              </a:r>
              <a:r>
                <a:rPr lang="en-US" sz="2800" b="1" i="1" baseline="-25000" dirty="0">
                  <a:latin typeface="+mj-lt"/>
                  <a:cs typeface="Arial" charset="0"/>
                </a:rPr>
                <a:t>2</a:t>
              </a:r>
              <a:r>
                <a:rPr lang="en-US" sz="2800" b="1" i="1" dirty="0">
                  <a:latin typeface="+mj-lt"/>
                  <a:cs typeface="Arial" charset="0"/>
                </a:rPr>
                <a:t>  = (a + bi).(c + di) = ac -bd+ </a:t>
              </a:r>
              <a:r>
                <a:rPr lang="en-US" sz="2800" b="1" i="1" dirty="0" err="1">
                  <a:latin typeface="+mj-lt"/>
                  <a:cs typeface="Arial" charset="0"/>
                </a:rPr>
                <a:t>adi</a:t>
              </a:r>
              <a:r>
                <a:rPr lang="en-US" sz="2800" b="1" i="1" dirty="0">
                  <a:latin typeface="+mj-lt"/>
                  <a:cs typeface="Arial" charset="0"/>
                </a:rPr>
                <a:t> + </a:t>
              </a:r>
              <a:r>
                <a:rPr lang="en-US" sz="2800" b="1" i="1" dirty="0" err="1">
                  <a:latin typeface="+mj-lt"/>
                  <a:cs typeface="Arial" charset="0"/>
                </a:rPr>
                <a:t>bci</a:t>
              </a:r>
              <a:r>
                <a:rPr lang="en-US" sz="2800" b="1" i="1" dirty="0">
                  <a:latin typeface="+mj-lt"/>
                  <a:cs typeface="Arial" charset="0"/>
                </a:rPr>
                <a:t>  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990601" y="5602307"/>
              <a:ext cx="6705600" cy="63695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4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13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ounded Rectangle 13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0" name="Group 26"/>
          <p:cNvGrpSpPr/>
          <p:nvPr/>
        </p:nvGrpSpPr>
        <p:grpSpPr>
          <a:xfrm>
            <a:off x="183772" y="1123951"/>
            <a:ext cx="5683627" cy="499767"/>
            <a:chOff x="7262201" y="7543799"/>
            <a:chExt cx="25036389" cy="999535"/>
          </a:xfrm>
        </p:grpSpPr>
        <p:sp>
          <p:nvSpPr>
            <p:cNvPr id="81" name="TextBox 80"/>
            <p:cNvSpPr txBox="1"/>
            <p:nvPr/>
          </p:nvSpPr>
          <p:spPr>
            <a:xfrm>
              <a:off x="8993182" y="7620003"/>
              <a:ext cx="23305408" cy="923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PHÉP </a:t>
              </a:r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NHÂN</a:t>
              </a:r>
              <a:r>
                <a:rPr lang="vi-VN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SỐ PHỨC</a:t>
              </a:r>
              <a:endPara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2" name="Group 27"/>
            <p:cNvGrpSpPr/>
            <p:nvPr/>
          </p:nvGrpSpPr>
          <p:grpSpPr>
            <a:xfrm>
              <a:off x="7262201" y="7543799"/>
              <a:ext cx="1802026" cy="872846"/>
              <a:chOff x="7262200" y="7543800"/>
              <a:chExt cx="1802026" cy="872846"/>
            </a:xfrm>
          </p:grpSpPr>
          <p:sp>
            <p:nvSpPr>
              <p:cNvPr id="83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4" name="Group 29"/>
              <p:cNvGrpSpPr/>
              <p:nvPr/>
            </p:nvGrpSpPr>
            <p:grpSpPr>
              <a:xfrm>
                <a:off x="7262200" y="7640053"/>
                <a:ext cx="1802026" cy="776593"/>
                <a:chOff x="7262200" y="7640053"/>
                <a:chExt cx="1802026" cy="776593"/>
              </a:xfrm>
            </p:grpSpPr>
            <p:sp>
              <p:nvSpPr>
                <p:cNvPr id="85" name="Round Same Side Corner Rectangle 84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7262200" y="7640053"/>
                  <a:ext cx="1802026" cy="738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309563" y="1752600"/>
            <a:ext cx="77676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+mj-lt"/>
                <a:cs typeface="Arial" charset="0"/>
              </a:rPr>
              <a:t>Ví</a:t>
            </a:r>
            <a:r>
              <a:rPr lang="en-US" sz="3200" b="1" i="1" dirty="0">
                <a:solidFill>
                  <a:srgbClr val="FF0000"/>
                </a:solidFill>
                <a:latin typeface="+mj-lt"/>
                <a:cs typeface="Arial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  <a:cs typeface="Arial" charset="0"/>
              </a:rPr>
              <a:t>dụ</a:t>
            </a:r>
            <a:r>
              <a:rPr lang="en-US" sz="3200" b="1" i="1" dirty="0">
                <a:solidFill>
                  <a:srgbClr val="FF0000"/>
                </a:solidFill>
                <a:latin typeface="+mj-lt"/>
                <a:cs typeface="Arial" charset="0"/>
              </a:rPr>
              <a:t> 2: </a:t>
            </a:r>
            <a:r>
              <a:rPr lang="en-US" sz="3200" b="1" i="1" dirty="0" err="1">
                <a:latin typeface="+mj-lt"/>
                <a:cs typeface="Arial" charset="0"/>
              </a:rPr>
              <a:t>Thực</a:t>
            </a:r>
            <a:r>
              <a:rPr lang="en-US" sz="3200" b="1" i="1" dirty="0">
                <a:latin typeface="+mj-lt"/>
                <a:cs typeface="Arial" charset="0"/>
              </a:rPr>
              <a:t> </a:t>
            </a:r>
            <a:r>
              <a:rPr lang="en-US" sz="3200" b="1" i="1" dirty="0" err="1">
                <a:latin typeface="+mj-lt"/>
                <a:cs typeface="Arial" charset="0"/>
              </a:rPr>
              <a:t>hiện</a:t>
            </a:r>
            <a:r>
              <a:rPr lang="en-US" sz="3200" b="1" i="1" dirty="0">
                <a:latin typeface="+mj-lt"/>
                <a:cs typeface="Arial" charset="0"/>
              </a:rPr>
              <a:t> </a:t>
            </a:r>
            <a:r>
              <a:rPr lang="en-US" sz="3200" b="1" i="1" dirty="0" err="1">
                <a:latin typeface="+mj-lt"/>
                <a:cs typeface="Arial" charset="0"/>
              </a:rPr>
              <a:t>các</a:t>
            </a:r>
            <a:r>
              <a:rPr lang="en-US" sz="3200" b="1" i="1" dirty="0">
                <a:latin typeface="+mj-lt"/>
                <a:cs typeface="Arial" charset="0"/>
              </a:rPr>
              <a:t> </a:t>
            </a:r>
            <a:r>
              <a:rPr lang="en-US" sz="3200" b="1" i="1" dirty="0" err="1">
                <a:latin typeface="+mj-lt"/>
                <a:cs typeface="Arial" charset="0"/>
              </a:rPr>
              <a:t>phép</a:t>
            </a:r>
            <a:r>
              <a:rPr lang="en-US" sz="3200" b="1" i="1" dirty="0">
                <a:latin typeface="+mj-lt"/>
                <a:cs typeface="Arial" charset="0"/>
              </a:rPr>
              <a:t> </a:t>
            </a:r>
            <a:r>
              <a:rPr lang="en-US" sz="3200" b="1" i="1" dirty="0" err="1">
                <a:latin typeface="+mj-lt"/>
                <a:cs typeface="Arial" charset="0"/>
              </a:rPr>
              <a:t>tính</a:t>
            </a:r>
            <a:r>
              <a:rPr lang="en-US" sz="3200" b="1" i="1" dirty="0">
                <a:latin typeface="+mj-lt"/>
                <a:cs typeface="Arial" charset="0"/>
              </a:rPr>
              <a:t> </a:t>
            </a:r>
            <a:r>
              <a:rPr lang="en-US" sz="3200" b="1" i="1" dirty="0" err="1">
                <a:latin typeface="+mj-lt"/>
                <a:cs typeface="Arial" charset="0"/>
              </a:rPr>
              <a:t>sau</a:t>
            </a:r>
            <a:r>
              <a:rPr lang="en-US" sz="3200" b="1" i="1" dirty="0">
                <a:latin typeface="+mj-lt"/>
                <a:cs typeface="Arial" charset="0"/>
              </a:rPr>
              <a:t>: </a:t>
            </a:r>
          </a:p>
        </p:txBody>
      </p:sp>
      <p:sp>
        <p:nvSpPr>
          <p:cNvPr id="88" name="Text Box 4"/>
          <p:cNvSpPr txBox="1">
            <a:spLocks noChangeArrowheads="1"/>
          </p:cNvSpPr>
          <p:nvPr/>
        </p:nvSpPr>
        <p:spPr bwMode="auto">
          <a:xfrm>
            <a:off x="381000" y="2514600"/>
            <a:ext cx="3200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+mj-lt"/>
                <a:cs typeface="Arial" charset="0"/>
              </a:rPr>
              <a:t>a)  (2 – 3i).(3 – 2i) </a:t>
            </a: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3429000" y="2514600"/>
            <a:ext cx="3124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+mj-lt"/>
                <a:cs typeface="Arial" charset="0"/>
              </a:rPr>
              <a:t>= 6 – 4i – 9i + 6i</a:t>
            </a:r>
            <a:r>
              <a:rPr lang="en-US" sz="3200" b="1" i="1" baseline="30000" dirty="0">
                <a:latin typeface="+mj-lt"/>
                <a:cs typeface="Arial" charset="0"/>
              </a:rPr>
              <a:t>2</a:t>
            </a:r>
            <a:r>
              <a:rPr lang="en-US" sz="3200" b="1" i="1" dirty="0">
                <a:latin typeface="+mj-lt"/>
                <a:cs typeface="Arial" charset="0"/>
              </a:rPr>
              <a:t>  </a:t>
            </a:r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6248400" y="2541179"/>
            <a:ext cx="1981200" cy="53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+mj-lt"/>
                <a:cs typeface="Arial" charset="0"/>
              </a:rPr>
              <a:t>=  </a:t>
            </a:r>
            <a:r>
              <a:rPr lang="en-US" sz="3200" b="1" i="1" dirty="0">
                <a:solidFill>
                  <a:srgbClr val="FF0000"/>
                </a:solidFill>
                <a:latin typeface="+mj-lt"/>
                <a:cs typeface="Arial" charset="0"/>
              </a:rPr>
              <a:t>– 13i  </a:t>
            </a:r>
          </a:p>
        </p:txBody>
      </p: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381000" y="3301425"/>
            <a:ext cx="3352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+mj-lt"/>
                <a:cs typeface="Arial" charset="0"/>
              </a:rPr>
              <a:t>b)  (–1 + i).(3 + 7i) </a:t>
            </a:r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3429000" y="3301425"/>
            <a:ext cx="3352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+mj-lt"/>
                <a:cs typeface="Arial" charset="0"/>
              </a:rPr>
              <a:t>= –3 – 7i + 3i + 7i</a:t>
            </a:r>
            <a:r>
              <a:rPr lang="en-US" sz="3200" b="1" i="1" baseline="30000" dirty="0">
                <a:latin typeface="+mj-lt"/>
                <a:cs typeface="Arial" charset="0"/>
              </a:rPr>
              <a:t>2</a:t>
            </a:r>
            <a:r>
              <a:rPr lang="en-US" sz="3200" b="1" i="1" dirty="0">
                <a:latin typeface="+mj-lt"/>
                <a:cs typeface="Arial" charset="0"/>
              </a:rPr>
              <a:t>  </a:t>
            </a:r>
          </a:p>
        </p:txBody>
      </p:sp>
      <p:sp>
        <p:nvSpPr>
          <p:cNvPr id="93" name="Text Box 4"/>
          <p:cNvSpPr txBox="1">
            <a:spLocks noChangeArrowheads="1"/>
          </p:cNvSpPr>
          <p:nvPr/>
        </p:nvSpPr>
        <p:spPr bwMode="auto">
          <a:xfrm>
            <a:off x="6497780" y="3301425"/>
            <a:ext cx="19524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+mj-lt"/>
                <a:cs typeface="Arial" charset="0"/>
              </a:rPr>
              <a:t>=  </a:t>
            </a:r>
            <a:r>
              <a:rPr lang="en-US" sz="3200" b="1" i="1" dirty="0">
                <a:solidFill>
                  <a:srgbClr val="FF0000"/>
                </a:solidFill>
                <a:latin typeface="+mj-lt"/>
                <a:cs typeface="Arial" charset="0"/>
              </a:rPr>
              <a:t>–10 – 4i  </a:t>
            </a:r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376238" y="4157805"/>
            <a:ext cx="281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+mj-lt"/>
                <a:cs typeface="Arial" charset="0"/>
              </a:rPr>
              <a:t>c)  5(4 + 3i) </a:t>
            </a:r>
          </a:p>
        </p:txBody>
      </p:sp>
      <p:sp>
        <p:nvSpPr>
          <p:cNvPr id="95" name="Text Box 4"/>
          <p:cNvSpPr txBox="1">
            <a:spLocks noChangeArrowheads="1"/>
          </p:cNvSpPr>
          <p:nvPr/>
        </p:nvSpPr>
        <p:spPr bwMode="auto">
          <a:xfrm>
            <a:off x="2403766" y="4171659"/>
            <a:ext cx="281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+mj-lt"/>
                <a:cs typeface="Arial" charset="0"/>
              </a:rPr>
              <a:t>=  </a:t>
            </a:r>
            <a:r>
              <a:rPr lang="en-US" sz="3200" b="1" i="1" dirty="0">
                <a:solidFill>
                  <a:srgbClr val="FF0000"/>
                </a:solidFill>
                <a:latin typeface="+mj-lt"/>
                <a:cs typeface="Arial" charset="0"/>
              </a:rPr>
              <a:t>20 + 15i  </a:t>
            </a:r>
          </a:p>
        </p:txBody>
      </p:sp>
      <p:sp>
        <p:nvSpPr>
          <p:cNvPr id="96" name="Text Box 4"/>
          <p:cNvSpPr txBox="1">
            <a:spLocks noChangeArrowheads="1"/>
          </p:cNvSpPr>
          <p:nvPr/>
        </p:nvSpPr>
        <p:spPr bwMode="auto">
          <a:xfrm>
            <a:off x="376238" y="4953000"/>
            <a:ext cx="281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+mj-lt"/>
                <a:cs typeface="Arial" charset="0"/>
              </a:rPr>
              <a:t>d)  (– 2 – 5i).4i </a:t>
            </a:r>
          </a:p>
        </p:txBody>
      </p:sp>
      <p:sp>
        <p:nvSpPr>
          <p:cNvPr id="97" name="Text Box 4"/>
          <p:cNvSpPr txBox="1">
            <a:spLocks noChangeArrowheads="1"/>
          </p:cNvSpPr>
          <p:nvPr/>
        </p:nvSpPr>
        <p:spPr bwMode="auto">
          <a:xfrm>
            <a:off x="2895600" y="4963362"/>
            <a:ext cx="2438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+mj-lt"/>
                <a:cs typeface="Arial" charset="0"/>
              </a:rPr>
              <a:t>= – 8i – 20i</a:t>
            </a:r>
            <a:r>
              <a:rPr lang="en-US" sz="3200" b="1" i="1" baseline="30000" dirty="0">
                <a:latin typeface="+mj-lt"/>
                <a:cs typeface="Arial" charset="0"/>
              </a:rPr>
              <a:t>2</a:t>
            </a:r>
            <a:r>
              <a:rPr lang="en-US" sz="3200" b="1" i="1" dirty="0">
                <a:latin typeface="+mj-lt"/>
                <a:cs typeface="Arial" charset="0"/>
              </a:rPr>
              <a:t> =</a:t>
            </a:r>
            <a:endParaRPr lang="en-US" sz="3200" b="1" i="1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306290" y="4949506"/>
            <a:ext cx="14879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cs typeface="Arial" charset="0"/>
              </a:rPr>
              <a:t>20 – 8i  </a:t>
            </a:r>
          </a:p>
        </p:txBody>
      </p:sp>
    </p:spTree>
    <p:extLst>
      <p:ext uri="{BB962C8B-B14F-4D97-AF65-F5344CB8AC3E}">
        <p14:creationId xmlns:p14="http://schemas.microsoft.com/office/powerpoint/2010/main" val="204586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13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ounded Rectangle 13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4" name="Group 26"/>
          <p:cNvGrpSpPr/>
          <p:nvPr/>
        </p:nvGrpSpPr>
        <p:grpSpPr>
          <a:xfrm>
            <a:off x="127667" y="838200"/>
            <a:ext cx="5739732" cy="438212"/>
            <a:chOff x="7015058" y="7543799"/>
            <a:chExt cx="25283532" cy="876425"/>
          </a:xfrm>
        </p:grpSpPr>
        <p:sp>
          <p:nvSpPr>
            <p:cNvPr id="45" name="TextBox 44"/>
            <p:cNvSpPr txBox="1"/>
            <p:nvPr/>
          </p:nvSpPr>
          <p:spPr>
            <a:xfrm>
              <a:off x="8993183" y="7620003"/>
              <a:ext cx="23305407" cy="800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TÍNH CHẤT</a:t>
              </a: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015058" y="7543799"/>
              <a:ext cx="2296316" cy="872846"/>
              <a:chOff x="7015057" y="7543800"/>
              <a:chExt cx="2296316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015057" y="7640063"/>
                <a:ext cx="2296316" cy="776583"/>
                <a:chOff x="7015057" y="7640063"/>
                <a:chExt cx="2296316" cy="77658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015057" y="7640063"/>
                  <a:ext cx="2296316" cy="738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304800" y="1227138"/>
            <a:ext cx="8610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Phép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cộng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và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phép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nhân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các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số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phức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có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tất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cả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các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tính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chất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như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phép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cộng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và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phép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nhân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các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số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  <a:r>
              <a:rPr lang="en-US" sz="2400" b="1" i="1" dirty="0" err="1">
                <a:solidFill>
                  <a:schemeClr val="accent4"/>
                </a:solidFill>
                <a:latin typeface="+mn-lt"/>
                <a:cs typeface="Arial" charset="0"/>
              </a:rPr>
              <a:t>thực</a:t>
            </a:r>
            <a:r>
              <a:rPr lang="en-US" sz="2400" b="1" i="1" dirty="0">
                <a:solidFill>
                  <a:schemeClr val="accent4"/>
                </a:solidFill>
                <a:latin typeface="+mn-lt"/>
                <a:cs typeface="Arial" charset="0"/>
              </a:rPr>
              <a:t> 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413650" y="2067580"/>
            <a:ext cx="5225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+mn-lt"/>
                <a:cs typeface="Arial" charset="0"/>
              </a:rPr>
              <a:t>Tính</a:t>
            </a:r>
            <a:r>
              <a:rPr lang="en-US" sz="2800" b="1" i="1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+mn-lt"/>
                <a:cs typeface="Arial" charset="0"/>
              </a:rPr>
              <a:t>chất</a:t>
            </a:r>
            <a:r>
              <a:rPr lang="en-US" sz="2800" b="1" i="1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+mn-lt"/>
                <a:cs typeface="Arial" charset="0"/>
              </a:rPr>
              <a:t>phép</a:t>
            </a:r>
            <a:r>
              <a:rPr lang="en-US" sz="2800" b="1" i="1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+mn-lt"/>
                <a:cs typeface="Arial" charset="0"/>
              </a:rPr>
              <a:t>cộng</a:t>
            </a:r>
            <a:r>
              <a:rPr lang="en-US" sz="2800" b="1" i="1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+mn-lt"/>
                <a:cs typeface="Arial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+mn-lt"/>
                <a:cs typeface="Arial" charset="0"/>
              </a:rPr>
              <a:t>phức</a:t>
            </a:r>
            <a:r>
              <a:rPr lang="en-US" sz="2800" b="1" i="1" dirty="0">
                <a:solidFill>
                  <a:srgbClr val="FF0000"/>
                </a:solidFill>
                <a:latin typeface="+mn-lt"/>
                <a:cs typeface="Arial" charset="0"/>
              </a:rPr>
              <a:t>: </a:t>
            </a:r>
          </a:p>
        </p:txBody>
      </p:sp>
      <p:sp>
        <p:nvSpPr>
          <p:cNvPr id="53" name="任意多边形 32"/>
          <p:cNvSpPr/>
          <p:nvPr/>
        </p:nvSpPr>
        <p:spPr>
          <a:xfrm>
            <a:off x="0" y="3712328"/>
            <a:ext cx="9144000" cy="3091972"/>
          </a:xfrm>
          <a:custGeom>
            <a:avLst/>
            <a:gdLst>
              <a:gd name="connsiteX0" fmla="*/ 0 w 9020175"/>
              <a:gd name="connsiteY0" fmla="*/ 3895725 h 3895725"/>
              <a:gd name="connsiteX1" fmla="*/ 4581525 w 9020175"/>
              <a:gd name="connsiteY1" fmla="*/ 942975 h 3895725"/>
              <a:gd name="connsiteX2" fmla="*/ 9020175 w 9020175"/>
              <a:gd name="connsiteY2" fmla="*/ 0 h 3895725"/>
              <a:gd name="connsiteX0" fmla="*/ 0 w 9020175"/>
              <a:gd name="connsiteY0" fmla="*/ 3895725 h 3895725"/>
              <a:gd name="connsiteX1" fmla="*/ 4581525 w 9020175"/>
              <a:gd name="connsiteY1" fmla="*/ 942975 h 3895725"/>
              <a:gd name="connsiteX2" fmla="*/ 9020175 w 9020175"/>
              <a:gd name="connsiteY2" fmla="*/ 0 h 3895725"/>
              <a:gd name="connsiteX0" fmla="*/ 0 w 9020175"/>
              <a:gd name="connsiteY0" fmla="*/ 3895725 h 3895725"/>
              <a:gd name="connsiteX1" fmla="*/ 4533900 w 9020175"/>
              <a:gd name="connsiteY1" fmla="*/ 771525 h 3895725"/>
              <a:gd name="connsiteX2" fmla="*/ 9020175 w 9020175"/>
              <a:gd name="connsiteY2" fmla="*/ 0 h 3895725"/>
              <a:gd name="connsiteX0" fmla="*/ 0 w 9020175"/>
              <a:gd name="connsiteY0" fmla="*/ 3896127 h 3896127"/>
              <a:gd name="connsiteX1" fmla="*/ 4533900 w 9020175"/>
              <a:gd name="connsiteY1" fmla="*/ 771927 h 3896127"/>
              <a:gd name="connsiteX2" fmla="*/ 9020175 w 9020175"/>
              <a:gd name="connsiteY2" fmla="*/ 402 h 3896127"/>
              <a:gd name="connsiteX0" fmla="*/ 0 w 9020175"/>
              <a:gd name="connsiteY0" fmla="*/ 3896127 h 3896127"/>
              <a:gd name="connsiteX1" fmla="*/ 4533900 w 9020175"/>
              <a:gd name="connsiteY1" fmla="*/ 771927 h 3896127"/>
              <a:gd name="connsiteX2" fmla="*/ 9020175 w 9020175"/>
              <a:gd name="connsiteY2" fmla="*/ 402 h 3896127"/>
              <a:gd name="connsiteX0" fmla="*/ 0 w 9163050"/>
              <a:gd name="connsiteY0" fmla="*/ 4067388 h 4067388"/>
              <a:gd name="connsiteX1" fmla="*/ 4676775 w 9163050"/>
              <a:gd name="connsiteY1" fmla="*/ 771738 h 4067388"/>
              <a:gd name="connsiteX2" fmla="*/ 9163050 w 9163050"/>
              <a:gd name="connsiteY2" fmla="*/ 213 h 4067388"/>
              <a:gd name="connsiteX0" fmla="*/ 0 w 9210675"/>
              <a:gd name="connsiteY0" fmla="*/ 4124556 h 4124556"/>
              <a:gd name="connsiteX1" fmla="*/ 4724400 w 9210675"/>
              <a:gd name="connsiteY1" fmla="*/ 771756 h 4124556"/>
              <a:gd name="connsiteX2" fmla="*/ 9210675 w 9210675"/>
              <a:gd name="connsiteY2" fmla="*/ 231 h 4124556"/>
              <a:gd name="connsiteX0" fmla="*/ 0 w 9182100"/>
              <a:gd name="connsiteY0" fmla="*/ 3921278 h 3921278"/>
              <a:gd name="connsiteX1" fmla="*/ 4724400 w 9182100"/>
              <a:gd name="connsiteY1" fmla="*/ 568478 h 3921278"/>
              <a:gd name="connsiteX2" fmla="*/ 9182100 w 9182100"/>
              <a:gd name="connsiteY2" fmla="*/ 6503 h 3921278"/>
              <a:gd name="connsiteX0" fmla="*/ 0 w 9182100"/>
              <a:gd name="connsiteY0" fmla="*/ 3969956 h 3969956"/>
              <a:gd name="connsiteX1" fmla="*/ 4724400 w 9182100"/>
              <a:gd name="connsiteY1" fmla="*/ 617156 h 3969956"/>
              <a:gd name="connsiteX2" fmla="*/ 9182100 w 9182100"/>
              <a:gd name="connsiteY2" fmla="*/ 55181 h 3969956"/>
              <a:gd name="connsiteX0" fmla="*/ 0 w 9182100"/>
              <a:gd name="connsiteY0" fmla="*/ 3978254 h 3978254"/>
              <a:gd name="connsiteX1" fmla="*/ 4724400 w 9182100"/>
              <a:gd name="connsiteY1" fmla="*/ 625454 h 3978254"/>
              <a:gd name="connsiteX2" fmla="*/ 9182100 w 9182100"/>
              <a:gd name="connsiteY2" fmla="*/ 63479 h 3978254"/>
              <a:gd name="connsiteX0" fmla="*/ 0 w 9182100"/>
              <a:gd name="connsiteY0" fmla="*/ 3994887 h 3994887"/>
              <a:gd name="connsiteX1" fmla="*/ 4724400 w 9182100"/>
              <a:gd name="connsiteY1" fmla="*/ 642087 h 3994887"/>
              <a:gd name="connsiteX2" fmla="*/ 9182100 w 9182100"/>
              <a:gd name="connsiteY2" fmla="*/ 80112 h 399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82100" h="3994887">
                <a:moveTo>
                  <a:pt x="0" y="3994887"/>
                </a:moveTo>
                <a:cubicBezTo>
                  <a:pt x="1215231" y="2805055"/>
                  <a:pt x="2908300" y="1380274"/>
                  <a:pt x="4724400" y="642087"/>
                </a:cubicBezTo>
                <a:cubicBezTo>
                  <a:pt x="6540500" y="-96100"/>
                  <a:pt x="8324056" y="-58795"/>
                  <a:pt x="9182100" y="80112"/>
                </a:cubicBezTo>
              </a:path>
            </a:pathLst>
          </a:cu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4" name="Group 53"/>
          <p:cNvGrpSpPr/>
          <p:nvPr/>
        </p:nvGrpSpPr>
        <p:grpSpPr>
          <a:xfrm>
            <a:off x="838201" y="2667000"/>
            <a:ext cx="2057400" cy="2590800"/>
            <a:chOff x="838201" y="2667000"/>
            <a:chExt cx="2057400" cy="2590800"/>
          </a:xfrm>
        </p:grpSpPr>
        <p:sp>
          <p:nvSpPr>
            <p:cNvPr id="55" name="椭圆 33"/>
            <p:cNvSpPr/>
            <p:nvPr/>
          </p:nvSpPr>
          <p:spPr>
            <a:xfrm>
              <a:off x="2461620" y="4969800"/>
              <a:ext cx="216000" cy="288000"/>
            </a:xfrm>
            <a:prstGeom prst="ellipse">
              <a:avLst/>
            </a:prstGeom>
            <a:solidFill>
              <a:srgbClr val="92E2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6" name="组合 38"/>
            <p:cNvGrpSpPr/>
            <p:nvPr/>
          </p:nvGrpSpPr>
          <p:grpSpPr>
            <a:xfrm>
              <a:off x="838201" y="2667000"/>
              <a:ext cx="2057400" cy="1990013"/>
              <a:chOff x="1331640" y="1918189"/>
              <a:chExt cx="1149695" cy="1123950"/>
            </a:xfrm>
            <a:solidFill>
              <a:srgbClr val="92E2D9"/>
            </a:solidFill>
          </p:grpSpPr>
          <p:sp>
            <p:nvSpPr>
              <p:cNvPr id="57" name="椭圆形标注 39"/>
              <p:cNvSpPr/>
              <p:nvPr/>
            </p:nvSpPr>
            <p:spPr>
              <a:xfrm>
                <a:off x="1331640" y="1918189"/>
                <a:ext cx="1149695" cy="1123950"/>
              </a:xfrm>
              <a:prstGeom prst="wedgeEllipseCallout">
                <a:avLst>
                  <a:gd name="adj1" fmla="val 23905"/>
                  <a:gd name="adj2" fmla="val 58966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566602" y="2141569"/>
                <a:ext cx="662082" cy="67794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 err="1">
                    <a:solidFill>
                      <a:schemeClr val="bg2"/>
                    </a:solidFill>
                  </a:rPr>
                  <a:t>Tính</a:t>
                </a:r>
                <a:r>
                  <a:rPr lang="en-US" altLang="zh-CN" sz="2400" dirty="0">
                    <a:solidFill>
                      <a:schemeClr val="bg2"/>
                    </a:solidFill>
                  </a:rPr>
                  <a:t> </a:t>
                </a:r>
                <a:r>
                  <a:rPr lang="en-US" altLang="zh-CN" sz="2400" dirty="0" err="1">
                    <a:solidFill>
                      <a:schemeClr val="bg2"/>
                    </a:solidFill>
                  </a:rPr>
                  <a:t>chất</a:t>
                </a:r>
                <a:r>
                  <a:rPr lang="en-US" altLang="zh-CN" sz="2400" dirty="0">
                    <a:solidFill>
                      <a:schemeClr val="bg2"/>
                    </a:solidFill>
                  </a:rPr>
                  <a:t> </a:t>
                </a:r>
                <a:r>
                  <a:rPr lang="en-US" altLang="zh-CN" sz="2400" dirty="0" err="1">
                    <a:solidFill>
                      <a:schemeClr val="bg2"/>
                    </a:solidFill>
                  </a:rPr>
                  <a:t>kết</a:t>
                </a:r>
                <a:r>
                  <a:rPr lang="en-US" altLang="zh-CN" sz="2400" dirty="0">
                    <a:solidFill>
                      <a:schemeClr val="bg2"/>
                    </a:solidFill>
                  </a:rPr>
                  <a:t> </a:t>
                </a:r>
                <a:r>
                  <a:rPr lang="en-US" altLang="zh-CN" sz="2400" dirty="0" err="1">
                    <a:solidFill>
                      <a:schemeClr val="bg2"/>
                    </a:solidFill>
                  </a:rPr>
                  <a:t>hợp</a:t>
                </a:r>
                <a:endParaRPr lang="zh-CN" altLang="en-US" sz="2400" dirty="0">
                  <a:solidFill>
                    <a:schemeClr val="bg2"/>
                  </a:solidFill>
                </a:endParaRPr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4037345" y="4228199"/>
            <a:ext cx="2156392" cy="2210134"/>
            <a:chOff x="4037345" y="4228199"/>
            <a:chExt cx="2156392" cy="2210134"/>
          </a:xfrm>
        </p:grpSpPr>
        <p:sp>
          <p:nvSpPr>
            <p:cNvPr id="60" name="椭圆 34"/>
            <p:cNvSpPr/>
            <p:nvPr/>
          </p:nvSpPr>
          <p:spPr>
            <a:xfrm>
              <a:off x="4037345" y="4228199"/>
              <a:ext cx="216000" cy="288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1" name="组合 41"/>
            <p:cNvGrpSpPr/>
            <p:nvPr/>
          </p:nvGrpSpPr>
          <p:grpSpPr>
            <a:xfrm>
              <a:off x="4267200" y="4372199"/>
              <a:ext cx="1926537" cy="2066134"/>
              <a:chOff x="3626373" y="2635572"/>
              <a:chExt cx="1149694" cy="1246719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62" name="椭圆形标注 42"/>
              <p:cNvSpPr/>
              <p:nvPr/>
            </p:nvSpPr>
            <p:spPr>
              <a:xfrm>
                <a:off x="3626373" y="2635572"/>
                <a:ext cx="1149694" cy="1246719"/>
              </a:xfrm>
              <a:prstGeom prst="wedgeEllipseCallout">
                <a:avLst>
                  <a:gd name="adj1" fmla="val -50658"/>
                  <a:gd name="adj2" fmla="val -401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705352" y="2946834"/>
                <a:ext cx="952515" cy="50142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 err="1">
                    <a:solidFill>
                      <a:schemeClr val="bg1">
                        <a:lumMod val="95000"/>
                      </a:schemeClr>
                    </a:solidFill>
                  </a:rPr>
                  <a:t>Tính</a:t>
                </a:r>
                <a:r>
                  <a:rPr lang="en-US" altLang="zh-CN" sz="2400" dirty="0">
                    <a:solidFill>
                      <a:schemeClr val="bg1">
                        <a:lumMod val="95000"/>
                      </a:schemeClr>
                    </a:solidFill>
                  </a:rPr>
                  <a:t> </a:t>
                </a:r>
                <a:r>
                  <a:rPr lang="en-US" altLang="zh-CN" sz="2400" dirty="0" err="1">
                    <a:solidFill>
                      <a:schemeClr val="bg1">
                        <a:lumMod val="95000"/>
                      </a:schemeClr>
                    </a:solidFill>
                  </a:rPr>
                  <a:t>chất</a:t>
                </a:r>
                <a:r>
                  <a:rPr lang="en-US" altLang="zh-CN" sz="2400" dirty="0">
                    <a:solidFill>
                      <a:schemeClr val="bg1">
                        <a:lumMod val="95000"/>
                      </a:schemeClr>
                    </a:solidFill>
                  </a:rPr>
                  <a:t> </a:t>
                </a:r>
              </a:p>
              <a:p>
                <a:pPr algn="ctr"/>
                <a:r>
                  <a:rPr lang="en-US" altLang="zh-CN" sz="2400" dirty="0" err="1">
                    <a:solidFill>
                      <a:schemeClr val="bg1">
                        <a:lumMod val="95000"/>
                      </a:schemeClr>
                    </a:solidFill>
                  </a:rPr>
                  <a:t>giao</a:t>
                </a:r>
                <a:r>
                  <a:rPr lang="en-US" altLang="zh-CN" sz="2400" dirty="0">
                    <a:solidFill>
                      <a:schemeClr val="bg1">
                        <a:lumMod val="95000"/>
                      </a:schemeClr>
                    </a:solidFill>
                  </a:rPr>
                  <a:t> </a:t>
                </a:r>
                <a:r>
                  <a:rPr lang="en-US" altLang="zh-CN" sz="2400" dirty="0" err="1">
                    <a:solidFill>
                      <a:schemeClr val="bg1">
                        <a:lumMod val="95000"/>
                      </a:schemeClr>
                    </a:solidFill>
                  </a:rPr>
                  <a:t>hoán</a:t>
                </a:r>
                <a:endParaRPr lang="zh-CN" altLang="en-US" sz="24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</p:grpSp>
      <p:grpSp>
        <p:nvGrpSpPr>
          <p:cNvPr id="64" name="Group 63"/>
          <p:cNvGrpSpPr/>
          <p:nvPr/>
        </p:nvGrpSpPr>
        <p:grpSpPr>
          <a:xfrm>
            <a:off x="5455067" y="1713501"/>
            <a:ext cx="2197200" cy="2168336"/>
            <a:chOff x="5455067" y="1713501"/>
            <a:chExt cx="2197200" cy="2168336"/>
          </a:xfrm>
        </p:grpSpPr>
        <p:sp>
          <p:nvSpPr>
            <p:cNvPr id="65" name="椭圆 35"/>
            <p:cNvSpPr/>
            <p:nvPr/>
          </p:nvSpPr>
          <p:spPr>
            <a:xfrm>
              <a:off x="7436267" y="3593837"/>
              <a:ext cx="216000" cy="288000"/>
            </a:xfrm>
            <a:prstGeom prst="ellipse">
              <a:avLst/>
            </a:prstGeom>
            <a:solidFill>
              <a:srgbClr val="F5CA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6" name="组合 44"/>
            <p:cNvGrpSpPr/>
            <p:nvPr/>
          </p:nvGrpSpPr>
          <p:grpSpPr>
            <a:xfrm>
              <a:off x="5455067" y="1713501"/>
              <a:ext cx="1981200" cy="1984791"/>
              <a:chOff x="4166431" y="757076"/>
              <a:chExt cx="1149695" cy="1123950"/>
            </a:xfrm>
            <a:solidFill>
              <a:srgbClr val="F5CA40"/>
            </a:solidFill>
          </p:grpSpPr>
          <p:sp>
            <p:nvSpPr>
              <p:cNvPr id="67" name="椭圆形标注 45"/>
              <p:cNvSpPr/>
              <p:nvPr/>
            </p:nvSpPr>
            <p:spPr>
              <a:xfrm>
                <a:off x="4166431" y="757076"/>
                <a:ext cx="1149695" cy="1123950"/>
              </a:xfrm>
              <a:prstGeom prst="wedgeEllipseCallout">
                <a:avLst>
                  <a:gd name="adj1" fmla="val 47102"/>
                  <a:gd name="adj2" fmla="val 40322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408044" y="984456"/>
                <a:ext cx="666468" cy="57515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dirty="0" err="1">
                    <a:solidFill>
                      <a:schemeClr val="bg1">
                        <a:lumMod val="95000"/>
                      </a:schemeClr>
                    </a:solidFill>
                  </a:rPr>
                  <a:t>Tính</a:t>
                </a:r>
                <a:r>
                  <a:rPr lang="en-US" altLang="zh-CN" sz="2000" dirty="0">
                    <a:solidFill>
                      <a:schemeClr val="bg1">
                        <a:lumMod val="95000"/>
                      </a:schemeClr>
                    </a:solidFill>
                  </a:rPr>
                  <a:t> </a:t>
                </a:r>
                <a:r>
                  <a:rPr lang="en-US" altLang="zh-CN" sz="2000" dirty="0" err="1">
                    <a:solidFill>
                      <a:schemeClr val="bg1">
                        <a:lumMod val="95000"/>
                      </a:schemeClr>
                    </a:solidFill>
                  </a:rPr>
                  <a:t>chất</a:t>
                </a:r>
                <a:r>
                  <a:rPr lang="en-US" altLang="zh-CN" sz="2000" dirty="0">
                    <a:solidFill>
                      <a:schemeClr val="bg1">
                        <a:lumMod val="95000"/>
                      </a:schemeClr>
                    </a:solidFill>
                  </a:rPr>
                  <a:t> </a:t>
                </a:r>
                <a:r>
                  <a:rPr lang="en-US" altLang="zh-CN" sz="2000" dirty="0" err="1">
                    <a:solidFill>
                      <a:schemeClr val="bg1">
                        <a:lumMod val="95000"/>
                      </a:schemeClr>
                    </a:solidFill>
                  </a:rPr>
                  <a:t>cộng</a:t>
                </a:r>
                <a:r>
                  <a:rPr lang="en-US" altLang="zh-CN" sz="2000" dirty="0">
                    <a:solidFill>
                      <a:schemeClr val="bg1">
                        <a:lumMod val="95000"/>
                      </a:schemeClr>
                    </a:solidFill>
                  </a:rPr>
                  <a:t> </a:t>
                </a:r>
                <a:r>
                  <a:rPr lang="en-US" altLang="zh-CN" sz="2000" dirty="0" err="1">
                    <a:solidFill>
                      <a:schemeClr val="bg1">
                        <a:lumMod val="95000"/>
                      </a:schemeClr>
                    </a:solidFill>
                  </a:rPr>
                  <a:t>với</a:t>
                </a:r>
                <a:r>
                  <a:rPr lang="en-US" altLang="zh-CN" sz="2000" dirty="0">
                    <a:solidFill>
                      <a:schemeClr val="bg1">
                        <a:lumMod val="95000"/>
                      </a:schemeClr>
                    </a:solidFill>
                  </a:rPr>
                  <a:t> </a:t>
                </a:r>
                <a:r>
                  <a:rPr lang="en-US" altLang="zh-CN" sz="2000" dirty="0" err="1">
                    <a:solidFill>
                      <a:schemeClr val="bg1">
                        <a:lumMod val="95000"/>
                      </a:schemeClr>
                    </a:solidFill>
                  </a:rPr>
                  <a:t>số</a:t>
                </a:r>
                <a:r>
                  <a:rPr lang="en-US" altLang="zh-CN" sz="2000" dirty="0">
                    <a:solidFill>
                      <a:schemeClr val="bg1">
                        <a:lumMod val="95000"/>
                      </a:schemeClr>
                    </a:solidFill>
                  </a:rPr>
                  <a:t> 0</a:t>
                </a:r>
                <a:endParaRPr lang="zh-CN" altLang="en-US" sz="20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944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2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Rounded Rectangle 42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80068" y="1009588"/>
            <a:ext cx="5739732" cy="438212"/>
            <a:chOff x="99958" y="588764"/>
            <a:chExt cx="5739732" cy="438212"/>
          </a:xfrm>
        </p:grpSpPr>
        <p:sp>
          <p:nvSpPr>
            <p:cNvPr id="17" name="TextBox 16"/>
            <p:cNvSpPr txBox="1"/>
            <p:nvPr/>
          </p:nvSpPr>
          <p:spPr>
            <a:xfrm>
              <a:off x="549021" y="626866"/>
              <a:ext cx="52906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TÍNH CHẤT</a:t>
              </a:r>
            </a:p>
          </p:txBody>
        </p:sp>
        <p:grpSp>
          <p:nvGrpSpPr>
            <p:cNvPr id="18" name="Group 27"/>
            <p:cNvGrpSpPr/>
            <p:nvPr/>
          </p:nvGrpSpPr>
          <p:grpSpPr>
            <a:xfrm>
              <a:off x="99958" y="588764"/>
              <a:ext cx="521297" cy="436423"/>
              <a:chOff x="7015057" y="7543800"/>
              <a:chExt cx="2296316" cy="872846"/>
            </a:xfrm>
          </p:grpSpPr>
          <p:sp>
            <p:nvSpPr>
              <p:cNvPr id="1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" name="Group 29"/>
              <p:cNvGrpSpPr/>
              <p:nvPr/>
            </p:nvGrpSpPr>
            <p:grpSpPr>
              <a:xfrm>
                <a:off x="7015057" y="7640063"/>
                <a:ext cx="2296316" cy="776583"/>
                <a:chOff x="7015057" y="7640063"/>
                <a:chExt cx="2296316" cy="776583"/>
              </a:xfrm>
            </p:grpSpPr>
            <p:sp>
              <p:nvSpPr>
                <p:cNvPr id="21" name="Round Same Side Corner Rectangle 2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7015057" y="7640063"/>
                  <a:ext cx="2296316" cy="738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23" name="组合 31"/>
          <p:cNvGrpSpPr/>
          <p:nvPr/>
        </p:nvGrpSpPr>
        <p:grpSpPr>
          <a:xfrm>
            <a:off x="3383018" y="2071021"/>
            <a:ext cx="2484277" cy="3312369"/>
            <a:chOff x="3383018" y="1553265"/>
            <a:chExt cx="2484277" cy="2484277"/>
          </a:xfrm>
        </p:grpSpPr>
        <p:sp>
          <p:nvSpPr>
            <p:cNvPr id="24" name="弧形 2"/>
            <p:cNvSpPr/>
            <p:nvPr/>
          </p:nvSpPr>
          <p:spPr>
            <a:xfrm>
              <a:off x="3383018" y="1553265"/>
              <a:ext cx="2484276" cy="2484276"/>
            </a:xfrm>
            <a:prstGeom prst="arc">
              <a:avLst>
                <a:gd name="adj1" fmla="val 10802728"/>
                <a:gd name="adj2" fmla="val 16203320"/>
              </a:avLst>
            </a:prstGeom>
            <a:noFill/>
            <a:ln w="57150" cap="rnd">
              <a:solidFill>
                <a:srgbClr val="F862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BF3420"/>
                </a:solidFill>
              </a:endParaRPr>
            </a:p>
          </p:txBody>
        </p:sp>
        <p:sp>
          <p:nvSpPr>
            <p:cNvPr id="25" name="弧形 28"/>
            <p:cNvSpPr/>
            <p:nvPr/>
          </p:nvSpPr>
          <p:spPr>
            <a:xfrm rot="16200000">
              <a:off x="3383018" y="1553266"/>
              <a:ext cx="2484276" cy="2484276"/>
            </a:xfrm>
            <a:prstGeom prst="arc">
              <a:avLst>
                <a:gd name="adj1" fmla="val 10802728"/>
                <a:gd name="adj2" fmla="val 16203320"/>
              </a:avLst>
            </a:prstGeom>
            <a:noFill/>
            <a:ln w="57150" cap="rnd">
              <a:solidFill>
                <a:srgbClr val="79A4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BF3420"/>
                </a:solidFill>
              </a:endParaRPr>
            </a:p>
          </p:txBody>
        </p:sp>
        <p:sp>
          <p:nvSpPr>
            <p:cNvPr id="26" name="弧形 29"/>
            <p:cNvSpPr/>
            <p:nvPr/>
          </p:nvSpPr>
          <p:spPr>
            <a:xfrm rot="10800000">
              <a:off x="3383019" y="1553265"/>
              <a:ext cx="2484276" cy="2484276"/>
            </a:xfrm>
            <a:prstGeom prst="arc">
              <a:avLst>
                <a:gd name="adj1" fmla="val 10802728"/>
                <a:gd name="adj2" fmla="val 16203320"/>
              </a:avLst>
            </a:prstGeom>
            <a:noFill/>
            <a:ln w="57150" cap="rnd">
              <a:solidFill>
                <a:srgbClr val="92E2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BF3420"/>
                </a:solidFill>
              </a:endParaRPr>
            </a:p>
          </p:txBody>
        </p:sp>
        <p:sp>
          <p:nvSpPr>
            <p:cNvPr id="27" name="弧形 30"/>
            <p:cNvSpPr/>
            <p:nvPr/>
          </p:nvSpPr>
          <p:spPr>
            <a:xfrm rot="5400000">
              <a:off x="3383018" y="1553265"/>
              <a:ext cx="2484276" cy="2484276"/>
            </a:xfrm>
            <a:prstGeom prst="arc">
              <a:avLst>
                <a:gd name="adj1" fmla="val 10802728"/>
                <a:gd name="adj2" fmla="val 16203320"/>
              </a:avLst>
            </a:prstGeom>
            <a:noFill/>
            <a:ln w="57150" cap="rnd">
              <a:solidFill>
                <a:srgbClr val="F5CA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BF3420"/>
                </a:solidFill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2800594" y="3527150"/>
            <a:ext cx="35240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Tính</a:t>
            </a: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chất</a:t>
            </a: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phép</a:t>
            </a: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nhân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9" name="直接连接符 3"/>
          <p:cNvCxnSpPr/>
          <p:nvPr/>
        </p:nvCxnSpPr>
        <p:spPr>
          <a:xfrm>
            <a:off x="4121231" y="3429000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4"/>
          <p:cNvCxnSpPr/>
          <p:nvPr/>
        </p:nvCxnSpPr>
        <p:spPr>
          <a:xfrm>
            <a:off x="4121231" y="4035965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组合 7"/>
          <p:cNvGrpSpPr/>
          <p:nvPr/>
        </p:nvGrpSpPr>
        <p:grpSpPr>
          <a:xfrm>
            <a:off x="1085820" y="2307062"/>
            <a:ext cx="2880320" cy="2692947"/>
            <a:chOff x="1079612" y="1507889"/>
            <a:chExt cx="2880320" cy="2019710"/>
          </a:xfrm>
        </p:grpSpPr>
        <p:grpSp>
          <p:nvGrpSpPr>
            <p:cNvPr id="32" name="组合 8"/>
            <p:cNvGrpSpPr/>
            <p:nvPr/>
          </p:nvGrpSpPr>
          <p:grpSpPr>
            <a:xfrm>
              <a:off x="1079612" y="1507889"/>
              <a:ext cx="2880320" cy="775829"/>
              <a:chOff x="755576" y="1779662"/>
              <a:chExt cx="2880320" cy="360040"/>
            </a:xfrm>
          </p:grpSpPr>
          <p:cxnSp>
            <p:nvCxnSpPr>
              <p:cNvPr id="36" name="直接连接符 12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13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组合 9"/>
            <p:cNvGrpSpPr/>
            <p:nvPr/>
          </p:nvGrpSpPr>
          <p:grpSpPr>
            <a:xfrm flipV="1">
              <a:off x="1079612" y="2751770"/>
              <a:ext cx="2880320" cy="775829"/>
              <a:chOff x="755576" y="1779662"/>
              <a:chExt cx="2880320" cy="360040"/>
            </a:xfrm>
          </p:grpSpPr>
          <p:cxnSp>
            <p:nvCxnSpPr>
              <p:cNvPr id="34" name="直接连接符 10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11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组合 16"/>
          <p:cNvGrpSpPr/>
          <p:nvPr/>
        </p:nvGrpSpPr>
        <p:grpSpPr>
          <a:xfrm flipH="1">
            <a:off x="5255357" y="2377457"/>
            <a:ext cx="2880320" cy="2692947"/>
            <a:chOff x="1079612" y="1507889"/>
            <a:chExt cx="2880320" cy="2019710"/>
          </a:xfrm>
        </p:grpSpPr>
        <p:grpSp>
          <p:nvGrpSpPr>
            <p:cNvPr id="39" name="组合 17"/>
            <p:cNvGrpSpPr/>
            <p:nvPr/>
          </p:nvGrpSpPr>
          <p:grpSpPr>
            <a:xfrm>
              <a:off x="1079612" y="1507889"/>
              <a:ext cx="2880320" cy="775829"/>
              <a:chOff x="755576" y="1779662"/>
              <a:chExt cx="2880320" cy="360040"/>
            </a:xfrm>
          </p:grpSpPr>
          <p:cxnSp>
            <p:nvCxnSpPr>
              <p:cNvPr id="50" name="直接连接符 21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22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组合 18"/>
            <p:cNvGrpSpPr/>
            <p:nvPr/>
          </p:nvGrpSpPr>
          <p:grpSpPr>
            <a:xfrm flipV="1">
              <a:off x="1079612" y="2751770"/>
              <a:ext cx="2880320" cy="775829"/>
              <a:chOff x="755576" y="1779662"/>
              <a:chExt cx="2880320" cy="360040"/>
            </a:xfrm>
          </p:grpSpPr>
          <p:cxnSp>
            <p:nvCxnSpPr>
              <p:cNvPr id="48" name="直接连接符 19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20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矩形 32"/>
          <p:cNvSpPr/>
          <p:nvPr/>
        </p:nvSpPr>
        <p:spPr>
          <a:xfrm>
            <a:off x="1121808" y="1915686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Tính</a:t>
            </a:r>
            <a:r>
              <a: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chất</a:t>
            </a:r>
            <a:r>
              <a: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121808" y="2468894"/>
            <a:ext cx="1938023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Tính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chất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kết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hợp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" name="矩形 34"/>
          <p:cNvSpPr/>
          <p:nvPr/>
        </p:nvSpPr>
        <p:spPr>
          <a:xfrm>
            <a:off x="1121808" y="4589270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Tính</a:t>
            </a:r>
            <a:r>
              <a: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chất</a:t>
            </a:r>
            <a:r>
              <a: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2: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121808" y="5142478"/>
            <a:ext cx="1938023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Tính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chất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giao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hoán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6" name="矩形 36"/>
          <p:cNvSpPr/>
          <p:nvPr/>
        </p:nvSpPr>
        <p:spPr>
          <a:xfrm>
            <a:off x="6197653" y="1915686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Tính</a:t>
            </a:r>
            <a:r>
              <a: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chất</a:t>
            </a:r>
            <a:r>
              <a: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3: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197653" y="2468894"/>
            <a:ext cx="1938023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Nhân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với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số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1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矩形 38"/>
          <p:cNvSpPr/>
          <p:nvPr/>
        </p:nvSpPr>
        <p:spPr>
          <a:xfrm>
            <a:off x="6197653" y="4589270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Tính</a:t>
            </a:r>
            <a:r>
              <a: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chất</a:t>
            </a:r>
            <a:r>
              <a: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4: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197653" y="5142478"/>
            <a:ext cx="1938023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Tính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chất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phân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phối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của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phép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nhân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với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phép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cộng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16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0" y="0"/>
            <a:ext cx="9144000" cy="784640"/>
            <a:chOff x="0" y="0"/>
            <a:chExt cx="9144000" cy="784640"/>
          </a:xfrm>
        </p:grpSpPr>
        <p:pic>
          <p:nvPicPr>
            <p:cNvPr id="42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9" y="36927"/>
              <a:ext cx="560711" cy="74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Rounded Rectangle 42"/>
            <p:cNvSpPr/>
            <p:nvPr/>
          </p:nvSpPr>
          <p:spPr>
            <a:xfrm>
              <a:off x="629528" y="89368"/>
              <a:ext cx="6096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LỚP</a:t>
              </a:r>
              <a:r>
                <a:rPr lang="en-US" dirty="0"/>
                <a:t> </a:t>
              </a:r>
            </a:p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0" y="0"/>
              <a:ext cx="9144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301260" y="89368"/>
              <a:ext cx="7772400" cy="6751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GIẢI TÍCH      BÀI 2                     </a:t>
              </a:r>
              <a:r>
                <a:rPr lang="en-US" sz="2000" b="1" dirty="0"/>
                <a:t>CỘNG TRỪ VÀ NHÂN SỐ PHỨC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438400" y="8936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276600" y="63818"/>
              <a:ext cx="0" cy="675187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9" name="Text Box 27" descr="2">
            <a:extLst>
              <a:ext uri="{FF2B5EF4-FFF2-40B4-BE49-F238E27FC236}">
                <a16:creationId xmlns:a16="http://schemas.microsoft.com/office/drawing/2014/main" xmlns="" id="{BA829D14-A3C2-48EE-A5BA-9DAE39CCA54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280967" y="4330"/>
            <a:ext cx="5505742" cy="40011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FFFFFF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defTabSz="4572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defTabSz="4572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defTabSz="4572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defTabSz="4572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zh-CN" sz="2000" dirty="0">
                <a:solidFill>
                  <a:schemeClr val="accent1"/>
                </a:solidFill>
                <a:latin typeface="Times New Roman" pitchFamily="18" charset="0"/>
                <a:ea typeface="迷你简卡通" panose="03000509000000000000" pitchFamily="65" charset="-122"/>
                <a:cs typeface="Times New Roman" pitchFamily="18" charset="0"/>
              </a:rPr>
              <a:t>GIẢI TÍCH 12       CHƯƠNG 4        BÀI 2    </a:t>
            </a:r>
            <a:endParaRPr lang="en-US" altLang="zh-CN" sz="2000" dirty="0">
              <a:solidFill>
                <a:schemeClr val="accent1"/>
              </a:solidFill>
              <a:latin typeface="Times New Roman" pitchFamily="18" charset="0"/>
              <a:ea typeface="迷你简卡通" panose="03000509000000000000" pitchFamily="65" charset="-122"/>
              <a:cs typeface="Times New Roman" pitchFamily="18" charset="0"/>
            </a:endParaRPr>
          </a:p>
        </p:txBody>
      </p:sp>
      <p:grpSp>
        <p:nvGrpSpPr>
          <p:cNvPr id="60" name="Group 26"/>
          <p:cNvGrpSpPr/>
          <p:nvPr/>
        </p:nvGrpSpPr>
        <p:grpSpPr>
          <a:xfrm>
            <a:off x="314532" y="990600"/>
            <a:ext cx="5705268" cy="438212"/>
            <a:chOff x="7166872" y="7543799"/>
            <a:chExt cx="25131718" cy="876425"/>
          </a:xfrm>
        </p:grpSpPr>
        <p:sp>
          <p:nvSpPr>
            <p:cNvPr id="61" name="TextBox 60"/>
            <p:cNvSpPr txBox="1"/>
            <p:nvPr/>
          </p:nvSpPr>
          <p:spPr>
            <a:xfrm>
              <a:off x="8993183" y="7620003"/>
              <a:ext cx="23305407" cy="800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LŨY THỪA VỚI SỐ I</a:t>
              </a:r>
            </a:p>
          </p:txBody>
        </p:sp>
        <p:grpSp>
          <p:nvGrpSpPr>
            <p:cNvPr id="62" name="Group 27"/>
            <p:cNvGrpSpPr/>
            <p:nvPr/>
          </p:nvGrpSpPr>
          <p:grpSpPr>
            <a:xfrm>
              <a:off x="7166872" y="7543799"/>
              <a:ext cx="1992684" cy="872846"/>
              <a:chOff x="7166871" y="7543800"/>
              <a:chExt cx="1992684" cy="872846"/>
            </a:xfrm>
          </p:grpSpPr>
          <p:sp>
            <p:nvSpPr>
              <p:cNvPr id="63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4" name="Group 29"/>
              <p:cNvGrpSpPr/>
              <p:nvPr/>
            </p:nvGrpSpPr>
            <p:grpSpPr>
              <a:xfrm>
                <a:off x="7166871" y="7640053"/>
                <a:ext cx="1992684" cy="776593"/>
                <a:chOff x="7166871" y="7640053"/>
                <a:chExt cx="1992684" cy="776593"/>
              </a:xfrm>
            </p:grpSpPr>
            <p:sp>
              <p:nvSpPr>
                <p:cNvPr id="65" name="Round Same Side Corner Rectangle 64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7166871" y="7640053"/>
                  <a:ext cx="1992684" cy="738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IV</a:t>
                  </a:r>
                </a:p>
              </p:txBody>
            </p:sp>
          </p:grpSp>
        </p:grpSp>
      </p:grpSp>
      <p:sp>
        <p:nvSpPr>
          <p:cNvPr id="67" name="Text Box 4"/>
          <p:cNvSpPr txBox="1">
            <a:spLocks noChangeArrowheads="1"/>
          </p:cNvSpPr>
          <p:nvPr/>
        </p:nvSpPr>
        <p:spPr bwMode="auto">
          <a:xfrm>
            <a:off x="684213" y="2230437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2 </a:t>
            </a:r>
            <a:r>
              <a:rPr lang="en-US" sz="2400" b="1" i="1" dirty="0">
                <a:latin typeface="+mn-lt"/>
                <a:cs typeface="Arial" charset="0"/>
              </a:rPr>
              <a:t> = – 1</a:t>
            </a:r>
          </a:p>
        </p:txBody>
      </p: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684213" y="2687637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3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2</a:t>
            </a:r>
            <a:r>
              <a:rPr lang="en-US" sz="2400" b="1" i="1" dirty="0">
                <a:latin typeface="+mn-lt"/>
                <a:cs typeface="Arial" charset="0"/>
              </a:rPr>
              <a:t>.i = – i</a:t>
            </a:r>
            <a:endParaRPr lang="en-US" sz="2400" b="1" i="1" baseline="30000" dirty="0">
              <a:latin typeface="+mn-lt"/>
              <a:cs typeface="Arial" charset="0"/>
            </a:endParaRPr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682625" y="3144837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4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3</a:t>
            </a:r>
            <a:r>
              <a:rPr lang="en-US" sz="2400" b="1" i="1" dirty="0">
                <a:latin typeface="+mn-lt"/>
                <a:cs typeface="Arial" charset="0"/>
              </a:rPr>
              <a:t>.i = – i</a:t>
            </a:r>
            <a:r>
              <a:rPr lang="en-US" sz="2400" b="1" i="1" baseline="30000" dirty="0">
                <a:latin typeface="+mn-lt"/>
                <a:cs typeface="Arial" charset="0"/>
              </a:rPr>
              <a:t>2</a:t>
            </a:r>
            <a:r>
              <a:rPr lang="en-US" sz="2400" b="1" i="1" dirty="0">
                <a:latin typeface="+mn-lt"/>
                <a:cs typeface="Arial" charset="0"/>
              </a:rPr>
              <a:t> = 1 </a:t>
            </a:r>
            <a:endParaRPr lang="en-US" sz="2400" b="1" i="1" baseline="30000" dirty="0">
              <a:latin typeface="+mn-lt"/>
              <a:cs typeface="Arial" charset="0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715963" y="1828800"/>
            <a:ext cx="10550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cs typeface="Arial" charset="0"/>
                <a:sym typeface="Symbol" pitchFamily="18" charset="2"/>
              </a:rPr>
              <a:t>1 </a:t>
            </a:r>
            <a:r>
              <a:rPr lang="en-US" sz="2400" b="1" i="1" dirty="0">
                <a:cs typeface="Arial" charset="0"/>
              </a:rPr>
              <a:t> = i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544513" y="1828800"/>
            <a:ext cx="3048000" cy="1828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i="1">
              <a:solidFill>
                <a:schemeClr val="tx1"/>
              </a:solidFill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4038600" y="2238865"/>
            <a:ext cx="2971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6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5</a:t>
            </a:r>
            <a:r>
              <a:rPr lang="en-US" sz="2400" b="1" i="1" dirty="0">
                <a:latin typeface="+mn-lt"/>
                <a:cs typeface="Arial" charset="0"/>
              </a:rPr>
              <a:t>.i = i</a:t>
            </a:r>
            <a:r>
              <a:rPr lang="en-US" sz="2400" b="1" i="1" baseline="30000" dirty="0">
                <a:latin typeface="+mn-lt"/>
                <a:cs typeface="Arial" charset="0"/>
              </a:rPr>
              <a:t>2</a:t>
            </a:r>
            <a:r>
              <a:rPr lang="en-US" sz="2400" b="1" i="1" dirty="0">
                <a:latin typeface="+mn-lt"/>
                <a:cs typeface="Arial" charset="0"/>
              </a:rPr>
              <a:t> = – 1</a:t>
            </a:r>
          </a:p>
          <a:p>
            <a:pPr eaLnBrk="1" hangingPunct="1">
              <a:spcBef>
                <a:spcPct val="50000"/>
              </a:spcBef>
            </a:pPr>
            <a:endParaRPr lang="en-US" sz="2400" b="1" i="1" dirty="0">
              <a:latin typeface="+mn-lt"/>
              <a:cs typeface="Arial" charset="0"/>
            </a:endParaRP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4038600" y="2752375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7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6</a:t>
            </a:r>
            <a:r>
              <a:rPr lang="en-US" sz="2400" b="1" i="1" dirty="0">
                <a:latin typeface="+mn-lt"/>
                <a:cs typeface="Arial" charset="0"/>
              </a:rPr>
              <a:t>.i = – i</a:t>
            </a:r>
            <a:endParaRPr lang="en-US" sz="2400" b="1" i="1" baseline="30000" dirty="0">
              <a:latin typeface="+mn-lt"/>
              <a:cs typeface="Arial" charset="0"/>
            </a:endParaRPr>
          </a:p>
        </p:txBody>
      </p: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4035425" y="3153265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8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7</a:t>
            </a:r>
            <a:r>
              <a:rPr lang="en-US" sz="2400" b="1" i="1" dirty="0">
                <a:latin typeface="+mn-lt"/>
                <a:cs typeface="Arial" charset="0"/>
              </a:rPr>
              <a:t>.i = – i</a:t>
            </a:r>
            <a:r>
              <a:rPr lang="en-US" sz="2400" b="1" i="1" baseline="30000" dirty="0">
                <a:latin typeface="+mn-lt"/>
                <a:cs typeface="Arial" charset="0"/>
              </a:rPr>
              <a:t>2</a:t>
            </a:r>
            <a:r>
              <a:rPr lang="en-US" sz="2400" b="1" i="1" dirty="0">
                <a:latin typeface="+mn-lt"/>
                <a:cs typeface="Arial" charset="0"/>
              </a:rPr>
              <a:t> = 1 </a:t>
            </a:r>
            <a:endParaRPr lang="en-US" sz="2400" b="1" i="1" baseline="30000" dirty="0">
              <a:latin typeface="+mn-lt"/>
              <a:cs typeface="Arial" charset="0"/>
            </a:endParaRP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4070350" y="1837228"/>
            <a:ext cx="18004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cs typeface="Arial" charset="0"/>
                <a:sym typeface="Symbol" pitchFamily="18" charset="2"/>
              </a:rPr>
              <a:t>5 </a:t>
            </a:r>
            <a:r>
              <a:rPr lang="en-US" sz="2400" b="1" i="1" dirty="0">
                <a:cs typeface="Arial" charset="0"/>
              </a:rPr>
              <a:t> = i</a:t>
            </a:r>
            <a:r>
              <a:rPr lang="en-US" sz="2400" b="1" i="1" baseline="30000" dirty="0">
                <a:cs typeface="Arial" charset="0"/>
              </a:rPr>
              <a:t>4</a:t>
            </a:r>
            <a:r>
              <a:rPr lang="en-US" sz="2400" b="1" i="1" dirty="0">
                <a:cs typeface="Arial" charset="0"/>
              </a:rPr>
              <a:t>.i = i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3898900" y="1822940"/>
            <a:ext cx="3048000" cy="1828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i="1">
              <a:solidFill>
                <a:schemeClr val="tx1"/>
              </a:solidFill>
            </a:endParaRPr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682625" y="4514850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10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9</a:t>
            </a:r>
            <a:r>
              <a:rPr lang="en-US" sz="2400" b="1" i="1" dirty="0">
                <a:latin typeface="+mn-lt"/>
                <a:cs typeface="Arial" charset="0"/>
              </a:rPr>
              <a:t>.i = i</a:t>
            </a:r>
            <a:r>
              <a:rPr lang="en-US" sz="2400" b="1" i="1" baseline="30000" dirty="0">
                <a:latin typeface="+mn-lt"/>
                <a:cs typeface="Arial" charset="0"/>
              </a:rPr>
              <a:t>2</a:t>
            </a:r>
            <a:r>
              <a:rPr lang="en-US" sz="2400" b="1" i="1" dirty="0">
                <a:latin typeface="+mn-lt"/>
                <a:cs typeface="Arial" charset="0"/>
              </a:rPr>
              <a:t> = – 1</a:t>
            </a:r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682625" y="4972050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11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10</a:t>
            </a:r>
            <a:r>
              <a:rPr lang="en-US" sz="2400" b="1" i="1" dirty="0">
                <a:latin typeface="+mn-lt"/>
                <a:cs typeface="Arial" charset="0"/>
              </a:rPr>
              <a:t>.i = – i</a:t>
            </a:r>
            <a:endParaRPr lang="en-US" sz="2400" b="1" i="1" baseline="30000" dirty="0">
              <a:latin typeface="+mn-lt"/>
              <a:cs typeface="Arial" charset="0"/>
            </a:endParaRPr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679450" y="5429250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12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11</a:t>
            </a:r>
            <a:r>
              <a:rPr lang="en-US" sz="2400" b="1" i="1" dirty="0">
                <a:latin typeface="+mn-lt"/>
                <a:cs typeface="Arial" charset="0"/>
              </a:rPr>
              <a:t>.i = – i</a:t>
            </a:r>
            <a:r>
              <a:rPr lang="en-US" sz="2400" b="1" i="1" baseline="30000" dirty="0">
                <a:latin typeface="+mn-lt"/>
                <a:cs typeface="Arial" charset="0"/>
              </a:rPr>
              <a:t>2</a:t>
            </a:r>
            <a:r>
              <a:rPr lang="en-US" sz="2400" b="1" i="1" dirty="0">
                <a:latin typeface="+mn-lt"/>
                <a:cs typeface="Arial" charset="0"/>
              </a:rPr>
              <a:t> = 1 </a:t>
            </a:r>
            <a:endParaRPr lang="en-US" sz="2400" b="1" i="1" baseline="30000" dirty="0">
              <a:latin typeface="+mn-lt"/>
              <a:cs typeface="Arial" charset="0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714375" y="4114800"/>
            <a:ext cx="1841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cs typeface="Arial" charset="0"/>
                <a:sym typeface="Symbol" pitchFamily="18" charset="2"/>
              </a:rPr>
              <a:t>9 </a:t>
            </a:r>
            <a:r>
              <a:rPr lang="en-US" sz="2400" b="1" i="1" dirty="0">
                <a:cs typeface="Arial" charset="0"/>
              </a:rPr>
              <a:t> = i</a:t>
            </a:r>
            <a:r>
              <a:rPr lang="en-US" sz="2400" b="1" i="1" baseline="30000" dirty="0">
                <a:cs typeface="Arial" charset="0"/>
              </a:rPr>
              <a:t>8</a:t>
            </a:r>
            <a:r>
              <a:rPr lang="en-US" sz="2400" b="1" i="1" dirty="0">
                <a:cs typeface="Arial" charset="0"/>
              </a:rPr>
              <a:t>.i = i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542925" y="4114800"/>
            <a:ext cx="3048000" cy="1828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i="1">
              <a:solidFill>
                <a:schemeClr val="tx1"/>
              </a:solidFill>
            </a:endParaRPr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4035425" y="4458540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14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13</a:t>
            </a:r>
            <a:r>
              <a:rPr lang="en-US" sz="2400" b="1" i="1" dirty="0">
                <a:latin typeface="+mn-lt"/>
                <a:cs typeface="Arial" charset="0"/>
              </a:rPr>
              <a:t>.i = i</a:t>
            </a:r>
            <a:r>
              <a:rPr lang="en-US" sz="2400" b="1" i="1" baseline="30000" dirty="0">
                <a:latin typeface="+mn-lt"/>
                <a:cs typeface="Arial" charset="0"/>
              </a:rPr>
              <a:t>2</a:t>
            </a:r>
            <a:r>
              <a:rPr lang="en-US" sz="2400" b="1" i="1" dirty="0">
                <a:latin typeface="+mn-lt"/>
                <a:cs typeface="Arial" charset="0"/>
              </a:rPr>
              <a:t> = – 1</a:t>
            </a:r>
          </a:p>
        </p:txBody>
      </p: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4035425" y="4972050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15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14</a:t>
            </a:r>
            <a:r>
              <a:rPr lang="en-US" sz="2400" b="1" i="1" dirty="0">
                <a:latin typeface="+mn-lt"/>
                <a:cs typeface="Arial" charset="0"/>
              </a:rPr>
              <a:t>.i = – i</a:t>
            </a:r>
            <a:endParaRPr lang="en-US" sz="2400" b="1" i="1" baseline="30000" dirty="0">
              <a:latin typeface="+mn-lt"/>
              <a:cs typeface="Arial" charset="0"/>
            </a:endParaRPr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4033838" y="5429250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+mn-lt"/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latin typeface="+mn-lt"/>
                <a:cs typeface="Arial" charset="0"/>
                <a:sym typeface="Symbol" pitchFamily="18" charset="2"/>
              </a:rPr>
              <a:t>16 </a:t>
            </a:r>
            <a:r>
              <a:rPr lang="en-US" sz="2400" b="1" i="1" dirty="0">
                <a:latin typeface="+mn-lt"/>
                <a:cs typeface="Arial" charset="0"/>
              </a:rPr>
              <a:t> = i</a:t>
            </a:r>
            <a:r>
              <a:rPr lang="en-US" sz="2400" b="1" i="1" baseline="30000" dirty="0">
                <a:latin typeface="+mn-lt"/>
                <a:cs typeface="Arial" charset="0"/>
              </a:rPr>
              <a:t>15</a:t>
            </a:r>
            <a:r>
              <a:rPr lang="en-US" sz="2400" b="1" i="1" dirty="0">
                <a:latin typeface="+mn-lt"/>
                <a:cs typeface="Arial" charset="0"/>
              </a:rPr>
              <a:t>.i = – i</a:t>
            </a:r>
            <a:r>
              <a:rPr lang="en-US" sz="2400" b="1" i="1" baseline="30000" dirty="0">
                <a:latin typeface="+mn-lt"/>
                <a:cs typeface="Arial" charset="0"/>
              </a:rPr>
              <a:t>2</a:t>
            </a:r>
            <a:r>
              <a:rPr lang="en-US" sz="2400" b="1" i="1" dirty="0">
                <a:latin typeface="+mn-lt"/>
                <a:cs typeface="Arial" charset="0"/>
              </a:rPr>
              <a:t> = 1 </a:t>
            </a:r>
            <a:endParaRPr lang="en-US" sz="2400" b="1" i="1" baseline="30000" dirty="0">
              <a:latin typeface="+mn-lt"/>
              <a:cs typeface="Arial" charset="0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4067175" y="4114800"/>
            <a:ext cx="20056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cs typeface="Arial" charset="0"/>
                <a:sym typeface="Symbol" pitchFamily="18" charset="2"/>
              </a:rPr>
              <a:t> i</a:t>
            </a:r>
            <a:r>
              <a:rPr lang="en-US" sz="2400" b="1" i="1" baseline="30000" dirty="0">
                <a:cs typeface="Arial" charset="0"/>
                <a:sym typeface="Symbol" pitchFamily="18" charset="2"/>
              </a:rPr>
              <a:t>13 </a:t>
            </a:r>
            <a:r>
              <a:rPr lang="en-US" sz="2400" b="1" i="1" dirty="0">
                <a:cs typeface="Arial" charset="0"/>
              </a:rPr>
              <a:t> = i</a:t>
            </a:r>
            <a:r>
              <a:rPr lang="en-US" sz="2400" b="1" i="1" baseline="30000" dirty="0">
                <a:cs typeface="Arial" charset="0"/>
              </a:rPr>
              <a:t>12</a:t>
            </a:r>
            <a:r>
              <a:rPr lang="en-US" sz="2400" b="1" i="1" dirty="0">
                <a:cs typeface="Arial" charset="0"/>
              </a:rPr>
              <a:t>.i = i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3895725" y="4114800"/>
            <a:ext cx="3048000" cy="1828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83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 animBg="1"/>
      <p:bldP spid="72" grpId="0"/>
      <p:bldP spid="73" grpId="0"/>
      <p:bldP spid="74" grpId="0"/>
      <p:bldP spid="75" grpId="0"/>
      <p:bldP spid="76" grpId="0" animBg="1"/>
      <p:bldP spid="77" grpId="0"/>
      <p:bldP spid="78" grpId="0"/>
      <p:bldP spid="79" grpId="0"/>
      <p:bldP spid="80" grpId="0"/>
      <p:bldP spid="81" grpId="0" animBg="1"/>
      <p:bldP spid="82" grpId="0"/>
      <p:bldP spid="83" grpId="0"/>
      <p:bldP spid="84" grpId="0"/>
      <p:bldP spid="85" grpId="0"/>
      <p:bldP spid="8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1605</Words>
  <Application>Microsoft Office PowerPoint</Application>
  <PresentationFormat>On-screen Show (4:3)</PresentationFormat>
  <Paragraphs>280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LONGDAN</cp:lastModifiedBy>
  <cp:revision>34</cp:revision>
  <dcterms:created xsi:type="dcterms:W3CDTF">2020-04-18T13:45:00Z</dcterms:created>
  <dcterms:modified xsi:type="dcterms:W3CDTF">2022-03-28T16:34:36Z</dcterms:modified>
</cp:coreProperties>
</file>